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3" r:id="rId4"/>
    <p:sldMasterId id="2147483664" r:id="rId5"/>
    <p:sldMasterId id="2147483665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  <p:sldId id="304" r:id="rId56"/>
    <p:sldId id="305" r:id="rId57"/>
    <p:sldId id="306" r:id="rId58"/>
    <p:sldId id="307" r:id="rId59"/>
    <p:sldId id="308" r:id="rId60"/>
    <p:sldId id="309" r:id="rId61"/>
    <p:sldId id="310" r:id="rId62"/>
    <p:sldId id="311" r:id="rId63"/>
    <p:sldId id="312" r:id="rId64"/>
    <p:sldId id="313" r:id="rId65"/>
    <p:sldId id="314" r:id="rId66"/>
    <p:sldId id="315" r:id="rId67"/>
    <p:sldId id="316" r:id="rId68"/>
    <p:sldId id="317" r:id="rId69"/>
    <p:sldId id="318" r:id="rId70"/>
    <p:sldId id="319" r:id="rId71"/>
    <p:sldId id="320" r:id="rId72"/>
    <p:sldId id="321" r:id="rId73"/>
    <p:sldId id="322" r:id="rId74"/>
    <p:sldId id="323" r:id="rId75"/>
    <p:sldId id="324" r:id="rId76"/>
  </p:sldIdLst>
  <p:sldSz cy="6858000" cx="9144000"/>
  <p:notesSz cx="6858000" cy="9144000"/>
  <p:embeddedFontLst>
    <p:embeddedFont>
      <p:font typeface="Open Sans SemiBold"/>
      <p:regular r:id="rId77"/>
      <p:bold r:id="rId78"/>
      <p:italic r:id="rId79"/>
      <p:boldItalic r:id="rId80"/>
    </p:embeddedFont>
    <p:embeddedFont>
      <p:font typeface="Open Sans ExtraBold"/>
      <p:bold r:id="rId81"/>
      <p:boldItalic r:id="rId82"/>
    </p:embeddedFont>
    <p:embeddedFont>
      <p:font typeface="Helvetica Neue Light"/>
      <p:regular r:id="rId83"/>
      <p:bold r:id="rId84"/>
      <p:italic r:id="rId85"/>
      <p:boldItalic r:id="rId86"/>
    </p:embeddedFont>
    <p:embeddedFont>
      <p:font typeface="Open Sans"/>
      <p:regular r:id="rId87"/>
      <p:bold r:id="rId88"/>
      <p:italic r:id="rId89"/>
      <p:boldItalic r:id="rId9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E7463154-048A-48BD-BDC0-F1435912C176}">
  <a:tblStyle styleId="{E7463154-048A-48BD-BDC0-F1435912C17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3.xml"/><Relationship Id="rId84" Type="http://schemas.openxmlformats.org/officeDocument/2006/relationships/font" Target="fonts/HelveticaNeueLight-bold.fntdata"/><Relationship Id="rId83" Type="http://schemas.openxmlformats.org/officeDocument/2006/relationships/font" Target="fonts/HelveticaNeueLight-regular.fntdata"/><Relationship Id="rId42" Type="http://schemas.openxmlformats.org/officeDocument/2006/relationships/slide" Target="slides/slide35.xml"/><Relationship Id="rId86" Type="http://schemas.openxmlformats.org/officeDocument/2006/relationships/font" Target="fonts/HelveticaNeueLight-boldItalic.fntdata"/><Relationship Id="rId41" Type="http://schemas.openxmlformats.org/officeDocument/2006/relationships/slide" Target="slides/slide34.xml"/><Relationship Id="rId85" Type="http://schemas.openxmlformats.org/officeDocument/2006/relationships/font" Target="fonts/HelveticaNeueLight-italic.fntdata"/><Relationship Id="rId44" Type="http://schemas.openxmlformats.org/officeDocument/2006/relationships/slide" Target="slides/slide37.xml"/><Relationship Id="rId88" Type="http://schemas.openxmlformats.org/officeDocument/2006/relationships/font" Target="fonts/OpenSans-bold.fntdata"/><Relationship Id="rId43" Type="http://schemas.openxmlformats.org/officeDocument/2006/relationships/slide" Target="slides/slide36.xml"/><Relationship Id="rId87" Type="http://schemas.openxmlformats.org/officeDocument/2006/relationships/font" Target="fonts/OpenSans-regular.fntdata"/><Relationship Id="rId46" Type="http://schemas.openxmlformats.org/officeDocument/2006/relationships/slide" Target="slides/slide39.xml"/><Relationship Id="rId45" Type="http://schemas.openxmlformats.org/officeDocument/2006/relationships/slide" Target="slides/slide38.xml"/><Relationship Id="rId89" Type="http://schemas.openxmlformats.org/officeDocument/2006/relationships/font" Target="fonts/OpenSans-italic.fntdata"/><Relationship Id="rId80" Type="http://schemas.openxmlformats.org/officeDocument/2006/relationships/font" Target="fonts/OpenSansSemiBold-boldItalic.fntdata"/><Relationship Id="rId82" Type="http://schemas.openxmlformats.org/officeDocument/2006/relationships/font" Target="fonts/OpenSansExtraBold-boldItalic.fntdata"/><Relationship Id="rId81" Type="http://schemas.openxmlformats.org/officeDocument/2006/relationships/font" Target="fonts/OpenSansExtra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48" Type="http://schemas.openxmlformats.org/officeDocument/2006/relationships/slide" Target="slides/slide41.xml"/><Relationship Id="rId47" Type="http://schemas.openxmlformats.org/officeDocument/2006/relationships/slide" Target="slides/slide40.xml"/><Relationship Id="rId49" Type="http://schemas.openxmlformats.org/officeDocument/2006/relationships/slide" Target="slides/slide4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73" Type="http://schemas.openxmlformats.org/officeDocument/2006/relationships/slide" Target="slides/slide66.xml"/><Relationship Id="rId72" Type="http://schemas.openxmlformats.org/officeDocument/2006/relationships/slide" Target="slides/slide65.xml"/><Relationship Id="rId31" Type="http://schemas.openxmlformats.org/officeDocument/2006/relationships/slide" Target="slides/slide24.xml"/><Relationship Id="rId75" Type="http://schemas.openxmlformats.org/officeDocument/2006/relationships/slide" Target="slides/slide68.xml"/><Relationship Id="rId30" Type="http://schemas.openxmlformats.org/officeDocument/2006/relationships/slide" Target="slides/slide23.xml"/><Relationship Id="rId74" Type="http://schemas.openxmlformats.org/officeDocument/2006/relationships/slide" Target="slides/slide67.xml"/><Relationship Id="rId33" Type="http://schemas.openxmlformats.org/officeDocument/2006/relationships/slide" Target="slides/slide26.xml"/><Relationship Id="rId77" Type="http://schemas.openxmlformats.org/officeDocument/2006/relationships/font" Target="fonts/OpenSansSemiBold-regular.fntdata"/><Relationship Id="rId32" Type="http://schemas.openxmlformats.org/officeDocument/2006/relationships/slide" Target="slides/slide25.xml"/><Relationship Id="rId76" Type="http://schemas.openxmlformats.org/officeDocument/2006/relationships/slide" Target="slides/slide69.xml"/><Relationship Id="rId35" Type="http://schemas.openxmlformats.org/officeDocument/2006/relationships/slide" Target="slides/slide28.xml"/><Relationship Id="rId79" Type="http://schemas.openxmlformats.org/officeDocument/2006/relationships/font" Target="fonts/OpenSansSemiBold-italic.fntdata"/><Relationship Id="rId34" Type="http://schemas.openxmlformats.org/officeDocument/2006/relationships/slide" Target="slides/slide27.xml"/><Relationship Id="rId78" Type="http://schemas.openxmlformats.org/officeDocument/2006/relationships/font" Target="fonts/OpenSansSemiBold-bold.fntdata"/><Relationship Id="rId71" Type="http://schemas.openxmlformats.org/officeDocument/2006/relationships/slide" Target="slides/slide64.xml"/><Relationship Id="rId70" Type="http://schemas.openxmlformats.org/officeDocument/2006/relationships/slide" Target="slides/slide63.xml"/><Relationship Id="rId37" Type="http://schemas.openxmlformats.org/officeDocument/2006/relationships/slide" Target="slides/slide30.xml"/><Relationship Id="rId36" Type="http://schemas.openxmlformats.org/officeDocument/2006/relationships/slide" Target="slides/slide29.xml"/><Relationship Id="rId39" Type="http://schemas.openxmlformats.org/officeDocument/2006/relationships/slide" Target="slides/slide32.xml"/><Relationship Id="rId38" Type="http://schemas.openxmlformats.org/officeDocument/2006/relationships/slide" Target="slides/slide31.xml"/><Relationship Id="rId62" Type="http://schemas.openxmlformats.org/officeDocument/2006/relationships/slide" Target="slides/slide55.xml"/><Relationship Id="rId61" Type="http://schemas.openxmlformats.org/officeDocument/2006/relationships/slide" Target="slides/slide54.xml"/><Relationship Id="rId20" Type="http://schemas.openxmlformats.org/officeDocument/2006/relationships/slide" Target="slides/slide13.xml"/><Relationship Id="rId64" Type="http://schemas.openxmlformats.org/officeDocument/2006/relationships/slide" Target="slides/slide57.xml"/><Relationship Id="rId63" Type="http://schemas.openxmlformats.org/officeDocument/2006/relationships/slide" Target="slides/slide56.xml"/><Relationship Id="rId22" Type="http://schemas.openxmlformats.org/officeDocument/2006/relationships/slide" Target="slides/slide15.xml"/><Relationship Id="rId66" Type="http://schemas.openxmlformats.org/officeDocument/2006/relationships/slide" Target="slides/slide59.xml"/><Relationship Id="rId21" Type="http://schemas.openxmlformats.org/officeDocument/2006/relationships/slide" Target="slides/slide14.xml"/><Relationship Id="rId65" Type="http://schemas.openxmlformats.org/officeDocument/2006/relationships/slide" Target="slides/slide58.xml"/><Relationship Id="rId24" Type="http://schemas.openxmlformats.org/officeDocument/2006/relationships/slide" Target="slides/slide17.xml"/><Relationship Id="rId68" Type="http://schemas.openxmlformats.org/officeDocument/2006/relationships/slide" Target="slides/slide61.xml"/><Relationship Id="rId23" Type="http://schemas.openxmlformats.org/officeDocument/2006/relationships/slide" Target="slides/slide16.xml"/><Relationship Id="rId67" Type="http://schemas.openxmlformats.org/officeDocument/2006/relationships/slide" Target="slides/slide60.xml"/><Relationship Id="rId60" Type="http://schemas.openxmlformats.org/officeDocument/2006/relationships/slide" Target="slides/slide53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69" Type="http://schemas.openxmlformats.org/officeDocument/2006/relationships/slide" Target="slides/slide62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29" Type="http://schemas.openxmlformats.org/officeDocument/2006/relationships/slide" Target="slides/slide22.xml"/><Relationship Id="rId51" Type="http://schemas.openxmlformats.org/officeDocument/2006/relationships/slide" Target="slides/slide44.xml"/><Relationship Id="rId50" Type="http://schemas.openxmlformats.org/officeDocument/2006/relationships/slide" Target="slides/slide43.xml"/><Relationship Id="rId53" Type="http://schemas.openxmlformats.org/officeDocument/2006/relationships/slide" Target="slides/slide46.xml"/><Relationship Id="rId52" Type="http://schemas.openxmlformats.org/officeDocument/2006/relationships/slide" Target="slides/slide45.xml"/><Relationship Id="rId11" Type="http://schemas.openxmlformats.org/officeDocument/2006/relationships/slide" Target="slides/slide4.xml"/><Relationship Id="rId55" Type="http://schemas.openxmlformats.org/officeDocument/2006/relationships/slide" Target="slides/slide48.xml"/><Relationship Id="rId10" Type="http://schemas.openxmlformats.org/officeDocument/2006/relationships/slide" Target="slides/slide3.xml"/><Relationship Id="rId54" Type="http://schemas.openxmlformats.org/officeDocument/2006/relationships/slide" Target="slides/slide47.xml"/><Relationship Id="rId13" Type="http://schemas.openxmlformats.org/officeDocument/2006/relationships/slide" Target="slides/slide6.xml"/><Relationship Id="rId57" Type="http://schemas.openxmlformats.org/officeDocument/2006/relationships/slide" Target="slides/slide50.xml"/><Relationship Id="rId12" Type="http://schemas.openxmlformats.org/officeDocument/2006/relationships/slide" Target="slides/slide5.xml"/><Relationship Id="rId56" Type="http://schemas.openxmlformats.org/officeDocument/2006/relationships/slide" Target="slides/slide49.xml"/><Relationship Id="rId90" Type="http://schemas.openxmlformats.org/officeDocument/2006/relationships/font" Target="fonts/OpenSans-boldItalic.fntdata"/><Relationship Id="rId15" Type="http://schemas.openxmlformats.org/officeDocument/2006/relationships/slide" Target="slides/slide8.xml"/><Relationship Id="rId59" Type="http://schemas.openxmlformats.org/officeDocument/2006/relationships/slide" Target="slides/slide52.xml"/><Relationship Id="rId14" Type="http://schemas.openxmlformats.org/officeDocument/2006/relationships/slide" Target="slides/slide7.xml"/><Relationship Id="rId58" Type="http://schemas.openxmlformats.org/officeDocument/2006/relationships/slide" Target="slides/slide51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fd57523d2_0_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fd57523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fd57523d2_0_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fd57523d2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5fd57523d2_0_12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5fd57523d2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fd57523d2_0_13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fd57523d2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5fd57523d2_0_13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5fd57523d2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5fd57523d2_0_1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5fd57523d2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5fd57523d2_0_1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5fd57523d2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5fd57523d2_0_18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5fd57523d2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5fd57523d2_0_21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5fd57523d2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5fd57523d2_0_24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5fd57523d2_0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0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5fd57523d2_0_2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5fd57523d2_0_2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6171f9d414_0_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6171f9d4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attendees we are going to check them in for the event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Once attendees check in, they will receive an email with the items listed on the slide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Attendees must check-in to get credit for attending this event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Confirm that everyone has checked in by asking participants to give you a signal when they receive the email.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5fd57523d2_0_27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5fd57523d2_0_2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5fd57523d2_0_28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5fd57523d2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5fd57523d2_0_30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5fd57523d2_0_3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g5fd57523d2_0_32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7" name="Google Shape;427;g5fd57523d2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5fd57523d2_0_3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5fd57523d2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5fd57523d2_0_3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5fd57523d2_0_3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5fd57523d2_0_3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5fd57523d2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5fd57523d2_0_3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5fd57523d2_0_3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5fd57523d2_0_36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5fd57523d2_0_3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2" name="Shape 4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3" name="Google Shape;483;g5fd57523d2_0_37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4" name="Google Shape;484;g5fd57523d2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5fd57523d2_0_4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5fd57523d2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Major League Hacking (MLH) events are meant to bring hackers together so they can learn, build, and share.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Give participants a brief overview of Major League Hacking (MLH).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Tell participants they can learn more at http://mlh.io/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Example Talking Points: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TODO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Through Localhost MLH is rethinking technology education to reflect how hackers actually learn and how fast the industry moves.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Here’s some quick facts about MLH: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Each year, MLH supports over 65,000 hackers around the world at events they facilitate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Those students create more than 12,000 amazing projects together 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MLH is a global organization that empowers hackers in more than 400 cities and growing every 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5fd57523d2_0_38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5fd57523d2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5fd57523d2_0_3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5fd57523d2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5fd57523d2_0_39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5fd57523d2_0_3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g5fd57523d2_0_4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g5fd57523d2_0_4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5fd57523d2_0_40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5fd57523d2_0_4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27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g5fd57523d2_0_4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9" name="Google Shape;529;g5fd57523d2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5fd57523d2_0_42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9" name="Google Shape;539;g5fd57523d2_0_4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9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5fd57523d2_0_50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5fd57523d2_0_5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5fd57523d2_0_5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5fd57523d2_0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5fd57523d2_0_57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7" name="Google Shape;697;g5fd57523d2_0_5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fd57523d2_0_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fd57523d2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Say: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Explain to participants what they will learn today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Learning is a core part of being a hacker and today they are going to learn something new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to Do:</a:t>
            </a:r>
            <a:endParaRPr b="1"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Get participants excited about the experience.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3" name="Shape 7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4" name="Google Shape;704;g5fd57523d2_0_58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5" name="Google Shape;705;g5fd57523d2_0_5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5fd57523d2_0_5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3" name="Google Shape;713;g5fd57523d2_0_5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5fd57523d2_0_60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5fd57523d2_0_6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7" name="Google Shape;767;g5fd57523d2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8" name="Google Shape;768;g5fd57523d2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85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5fd57523d2_0_6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7" name="Google Shape;787;g5fd57523d2_0_6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7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g5fd57523d2_0_71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9" name="Google Shape;839;g5fd57523d2_0_7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So, you can still build and run your program using the Ada compiler, even if the SPARK prover can not verify it.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this means is that your program is valid Ada code, but is not valid SPARK Ada code.</a:t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5fd57523d2_0_72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5fd57523d2_0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63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5fd57523d2_0_7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5fd57523d2_0_7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5fd57523d2_0_81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5fd57523d2_0_8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65" name="Shape 9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6" name="Google Shape;966;g5fd57523d2_0_83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7" name="Google Shape;967;g5fd57523d2_0_8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5fd57523d2_0_6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5fd57523d2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5fd57523d2_0_8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4" name="Google Shape;974;g5fd57523d2_0_8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5fd57523d2_0_86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5fd57523d2_0_8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22" name="Shape 10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3" name="Google Shape;1023;g5fd57523d2_0_89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4" name="Google Shape;1024;g5fd57523d2_0_8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53" name="Shape 10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" name="Google Shape;1054;g5fd57523d2_0_9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5" name="Google Shape;1055;g5fd57523d2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5" name="Shape 1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" name="Google Shape;1136;g5fd57523d2_0_100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7" name="Google Shape;1137;g5fd57523d2_0_10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5fd57523d2_0_102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7" name="Google Shape;1157;g5fd57523d2_0_10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62" name="Shape 1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3" name="Google Shape;1163;g5fd57523d2_0_1027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4" name="Google Shape;1164;g5fd57523d2_0_10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92" name="Shape 1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3" name="Google Shape;1193;g5fd57523d2_0_105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4" name="Google Shape;1194;g5fd57523d2_0_10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12" name="Shape 1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3" name="Google Shape;1213;g5fd57523d2_0_107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4" name="Google Shape;1214;g5fd57523d2_0_10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20" name="Shape 1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1" name="Google Shape;1221;g5fd57523d2_0_10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2" name="Google Shape;1222;g5fd57523d2_0_10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5fd57523d2_0_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5fd57523d2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5fd57523d2_0_111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3" name="Google Shape;1253;g5fd57523d2_0_1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9" name="Shape 1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0" name="Google Shape;1260;g5fd57523d2_0_111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1" name="Google Shape;1261;g5fd57523d2_0_1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66" name="Shape 1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7" name="Google Shape;1267;g5fd57523d2_0_112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8" name="Google Shape;1268;g5fd57523d2_0_1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1" name="Shape 1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2" name="Google Shape;1272;g5fd57523d2_0_112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3" name="Google Shape;1273;g5fd57523d2_0_1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87" name="Shape 1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8" name="Google Shape;1288;g5fd57523d2_0_11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9" name="Google Shape;1289;g5fd57523d2_0_1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4" name="Shape 1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5" name="Google Shape;1295;g5fd57523d2_0_1150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6" name="Google Shape;1296;g5fd57523d2_0_1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99" name="Shape 1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" name="Google Shape;1300;g5fd57523d2_0_115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1" name="Google Shape;1301;g5fd57523d2_0_1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6" name="Google Shape;1316;g5fd57523d2_0_116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7" name="Google Shape;1317;g5fd57523d2_0_1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3" name="Shape 1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4" name="Google Shape;1324;g5fd57523d2_0_11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5" name="Google Shape;1325;g5fd57523d2_0_1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0" name="Shape 1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" name="Google Shape;1331;g5fd57523d2_0_118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2" name="Google Shape;1332;g5fd57523d2_0_1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5fd57523d2_0_76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5fd57523d2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5fd57523d2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5fd57523d2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5fd57523d2_0_10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5fd57523d2_0_1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6.png"/><Relationship Id="rId3" Type="http://schemas.openxmlformats.org/officeDocument/2006/relationships/image" Target="../media/image3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" name="Google Shape;8;p2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" name="Google Shape;9;p2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0" name="Google Shape;10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11;p2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71" name="Google Shape;71;p1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72" name="Google Shape;72;p1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Google Shape;73;p14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pic>
        <p:nvPicPr>
          <p:cNvPr id="75" name="Google Shape;75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1178075" cy="4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4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79" name="Google Shape;79;p15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0" name="Google Shape;80;p15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81" name="Google Shape;81;p15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82" name="Google Shape;82;p15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83" name="Google Shape;83;p1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5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1178075" cy="4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6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2521950" y="2154150"/>
            <a:ext cx="41001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Technical Interview Tips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Demonstration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Practice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4.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0" name="Google Shape;90;p16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000000"/>
                </a:solidFill>
              </a:rPr>
              <a:t>‹#›</a:t>
            </a:fld>
            <a:endParaRPr sz="1300">
              <a:solidFill>
                <a:srgbClr val="000000"/>
              </a:solidFill>
            </a:endParaRPr>
          </a:p>
        </p:txBody>
      </p:sp>
      <p:sp>
        <p:nvSpPr>
          <p:cNvPr id="91" name="Google Shape;91;p16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92" name="Google Shape;92;p16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93" name="Google Shape;93;p1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6"/>
          <p:cNvSpPr txBox="1"/>
          <p:nvPr/>
        </p:nvSpPr>
        <p:spPr>
          <a:xfrm>
            <a:off x="5422149" y="91900"/>
            <a:ext cx="366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5" name="Google Shape;9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6" y="42638"/>
            <a:ext cx="1178075" cy="444125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6"/>
          <p:cNvSpPr txBox="1"/>
          <p:nvPr/>
        </p:nvSpPr>
        <p:spPr>
          <a:xfrm>
            <a:off x="1849374" y="91913"/>
            <a:ext cx="2946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7"/>
          <p:cNvPicPr preferRelativeResize="0"/>
          <p:nvPr/>
        </p:nvPicPr>
        <p:blipFill rotWithShape="1">
          <a:blip r:embed="rId2">
            <a:alphaModFix/>
          </a:blip>
          <a:srcRect b="0" l="7120" r="3991" t="0"/>
          <a:stretch/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rgbClr val="353535">
              <a:alpha val="7423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7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1" name="Google Shape;101;p17"/>
          <p:cNvSpPr txBox="1"/>
          <p:nvPr/>
        </p:nvSpPr>
        <p:spPr>
          <a:xfrm>
            <a:off x="129150" y="2420450"/>
            <a:ext cx="8885700" cy="1499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Hack the Technical Interview: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Algorithms Practice </a:t>
            </a:r>
            <a:endParaRPr sz="4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Presented by Citrix</a:t>
            </a:r>
            <a:endParaRPr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" name="Google Shape;102;p17"/>
          <p:cNvSpPr/>
          <p:nvPr/>
        </p:nvSpPr>
        <p:spPr>
          <a:xfrm>
            <a:off x="3624349" y="1268879"/>
            <a:ext cx="418200" cy="418200"/>
          </a:xfrm>
          <a:prstGeom prst="rect">
            <a:avLst/>
          </a:prstGeom>
          <a:noFill/>
          <a:ln cap="flat" cmpd="sng" w="12700">
            <a:solidFill>
              <a:srgbClr val="FFFFFF"/>
            </a:solidFill>
            <a:prstDash val="solid"/>
            <a:miter lim="400000"/>
            <a:headEnd len="sm" w="sm" type="none"/>
            <a:tailEnd len="sm" w="sm" type="none"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sp>
        <p:nvSpPr>
          <p:cNvPr id="103" name="Google Shape;103;p17"/>
          <p:cNvSpPr/>
          <p:nvPr/>
        </p:nvSpPr>
        <p:spPr>
          <a:xfrm rot="5400000">
            <a:off x="4317150" y="873919"/>
            <a:ext cx="509700" cy="1586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5000"/>
              <a:buFont typeface="Helvetica Neue Light"/>
              <a:buNone/>
            </a:pPr>
            <a:r>
              <a:t/>
            </a:r>
            <a:endParaRPr b="0" i="0" sz="5000" u="none" cap="none" strike="noStrike">
              <a:solidFill>
                <a:srgbClr val="FFFFFF"/>
              </a:solidFill>
              <a:latin typeface="Helvetica Neue Light"/>
              <a:ea typeface="Helvetica Neue Light"/>
              <a:cs typeface="Helvetica Neue Light"/>
              <a:sym typeface="Helvetica Neue Light"/>
            </a:endParaRPr>
          </a:p>
        </p:txBody>
      </p:sp>
      <p:pic>
        <p:nvPicPr>
          <p:cNvPr id="104" name="Google Shape;10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4215" y="4415527"/>
            <a:ext cx="2835570" cy="606827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7"/>
          <p:cNvSpPr txBox="1"/>
          <p:nvPr/>
        </p:nvSpPr>
        <p:spPr>
          <a:xfrm>
            <a:off x="3778800" y="1412269"/>
            <a:ext cx="1586400" cy="5097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Workshop</a:t>
            </a:r>
            <a:endParaRPr sz="18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06" name="Google Shape;106;p17"/>
          <p:cNvCxnSpPr/>
          <p:nvPr/>
        </p:nvCxnSpPr>
        <p:spPr>
          <a:xfrm>
            <a:off x="2849400" y="4123625"/>
            <a:ext cx="3445200" cy="0"/>
          </a:xfrm>
          <a:prstGeom prst="straightConnector1">
            <a:avLst/>
          </a:prstGeom>
          <a:noFill/>
          <a:ln cap="flat" cmpd="sng" w="9525">
            <a:solidFill>
              <a:srgbClr val="EFEFE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/>
          <p:nvPr/>
        </p:nvSpPr>
        <p:spPr>
          <a:xfrm>
            <a:off x="8595300" y="6512403"/>
            <a:ext cx="5487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rgbClr val="FFFFFF"/>
                </a:solidFill>
              </a:rPr>
              <a:t>‹#›</a:t>
            </a:fld>
            <a:endParaRPr sz="1300">
              <a:solidFill>
                <a:srgbClr val="FFFFFF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" name="Google Shape;15;p3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3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19" name="Google Shape;19;p3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" name="Google Shape;22;p4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" name="Google Shape;23;p4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4" name="Google Shape;24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6;p4"/>
          <p:cNvSpPr txBox="1"/>
          <p:nvPr/>
        </p:nvSpPr>
        <p:spPr>
          <a:xfrm>
            <a:off x="2543375" y="2048950"/>
            <a:ext cx="40551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 are Ada &amp; SPARK?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Intro to SPARK Ada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Setup your Environment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Let’s Build a Stack!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" name="Google Shape;27;p4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oogle Shape;29;p5"/>
          <p:cNvPicPr preferRelativeResize="0"/>
          <p:nvPr/>
        </p:nvPicPr>
        <p:blipFill rotWithShape="1">
          <a:blip r:embed="rId2">
            <a:alphaModFix/>
          </a:blip>
          <a:srcRect b="1938" l="14405" r="4707" t="7036"/>
          <a:stretch/>
        </p:blipFill>
        <p:spPr>
          <a:xfrm>
            <a:off x="0" y="0"/>
            <a:ext cx="9144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5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" name="Google Shape;31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5"/>
          <p:cNvSpPr txBox="1"/>
          <p:nvPr/>
        </p:nvSpPr>
        <p:spPr>
          <a:xfrm>
            <a:off x="986238" y="2796643"/>
            <a:ext cx="71715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 sz="4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" name="Google Shape;33;p5"/>
          <p:cNvSpPr/>
          <p:nvPr/>
        </p:nvSpPr>
        <p:spPr>
          <a:xfrm>
            <a:off x="3863100" y="2242466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3">
  <p:cSld name="BLANK_3">
    <p:bg>
      <p:bgPr>
        <a:solidFill>
          <a:srgbClr val="5EA5E5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" name="Google Shape;39;p8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0" name="Google Shape;40;p8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" name="Google Shape;41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2" name="Google Shape;42;p8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2">
  <p:cSld name="BLANK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5" name="Google Shape;45;p9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" name="Google Shape;46;p9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7" name="Google Shape;47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9"/>
          <p:cNvSpPr txBox="1"/>
          <p:nvPr>
            <p:ph type="title"/>
          </p:nvPr>
        </p:nvSpPr>
        <p:spPr>
          <a:xfrm>
            <a:off x="900875" y="647750"/>
            <a:ext cx="7340100" cy="114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49" name="Google Shape;49;p9"/>
          <p:cNvSpPr txBox="1"/>
          <p:nvPr>
            <p:ph idx="1" type="body"/>
          </p:nvPr>
        </p:nvSpPr>
        <p:spPr>
          <a:xfrm>
            <a:off x="481625" y="2105338"/>
            <a:ext cx="4519800" cy="30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1pPr>
            <a:lvl2pPr indent="-342900" lvl="1" marL="914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42900" lvl="3" marL="1828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4pPr>
            <a:lvl5pPr indent="-342900" lvl="4" marL="22860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5pPr>
            <a:lvl6pPr indent="-342900" lvl="5" marL="27432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6pPr>
            <a:lvl7pPr indent="-342900" lvl="6" marL="32004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  <a:defRPr sz="1800">
                <a:latin typeface="Open Sans"/>
                <a:ea typeface="Open Sans"/>
                <a:cs typeface="Open Sans"/>
                <a:sym typeface="Open Sans"/>
              </a:defRPr>
            </a:lvl7pPr>
            <a:lvl8pPr indent="-342900" lvl="7" marL="36576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○"/>
              <a:defRPr sz="1800">
                <a:latin typeface="Open Sans"/>
                <a:ea typeface="Open Sans"/>
                <a:cs typeface="Open Sans"/>
                <a:sym typeface="Open Sans"/>
              </a:defRPr>
            </a:lvl8pPr>
            <a:lvl9pPr indent="-342900" lvl="8" marL="4114800" rtl="0"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50" name="Google Shape;50;p9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1">
  <p:cSld name="BLANK_1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1pPr>
            <a:lvl2pPr lvl="1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2pPr>
            <a:lvl3pPr lvl="2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3pPr>
            <a:lvl4pPr lvl="3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4pPr>
            <a:lvl5pPr lvl="4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5pPr>
            <a:lvl6pPr lvl="5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6pPr>
            <a:lvl7pPr lvl="6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7pPr>
            <a:lvl8pPr lvl="7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8pPr>
            <a:lvl9pPr lvl="8" rtl="0">
              <a:buNone/>
              <a:defRPr>
                <a:latin typeface="Open Sans"/>
                <a:ea typeface="Open Sans"/>
                <a:cs typeface="Open Sans"/>
                <a:sym typeface="Open Sans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3" name="Google Shape;53;p10"/>
          <p:cNvSpPr/>
          <p:nvPr/>
        </p:nvSpPr>
        <p:spPr>
          <a:xfrm>
            <a:off x="0" y="0"/>
            <a:ext cx="9144000" cy="542700"/>
          </a:xfrm>
          <a:prstGeom prst="rect">
            <a:avLst/>
          </a:prstGeom>
          <a:solidFill>
            <a:srgbClr val="5EA5E5"/>
          </a:solidFill>
          <a:ln cap="flat" cmpd="sng" w="952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4" name="Google Shape;54;p10"/>
          <p:cNvCxnSpPr/>
          <p:nvPr/>
        </p:nvCxnSpPr>
        <p:spPr>
          <a:xfrm>
            <a:off x="-3325" y="542650"/>
            <a:ext cx="9148500" cy="0"/>
          </a:xfrm>
          <a:prstGeom prst="straightConnector1">
            <a:avLst/>
          </a:prstGeom>
          <a:noFill/>
          <a:ln cap="flat" cmpd="sng" w="19050">
            <a:solidFill>
              <a:srgbClr val="353535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5" name="Google Shape;55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0"/>
          <p:cNvSpPr txBox="1"/>
          <p:nvPr/>
        </p:nvSpPr>
        <p:spPr>
          <a:xfrm>
            <a:off x="860100" y="892025"/>
            <a:ext cx="7423800" cy="80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5200">
                <a:latin typeface="Open Sans"/>
                <a:ea typeface="Open Sans"/>
                <a:cs typeface="Open Sans"/>
                <a:sym typeface="Open Sans"/>
              </a:rPr>
              <a:t>Table of Contents</a:t>
            </a:r>
            <a:endParaRPr b="1" sz="5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7" name="Google Shape;57;p10"/>
          <p:cNvSpPr txBox="1"/>
          <p:nvPr/>
        </p:nvSpPr>
        <p:spPr>
          <a:xfrm>
            <a:off x="2543375" y="2048950"/>
            <a:ext cx="4241400" cy="339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1.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 What are Ada &amp; SPARK?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Intro to SPARK Ada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Set Up your Environment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4.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Let’s Build a Stack!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5.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Review &amp; Quiz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6.</a:t>
            </a:r>
            <a:r>
              <a:rPr lang="en" sz="24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2400">
                <a:latin typeface="Open Sans"/>
                <a:ea typeface="Open Sans"/>
                <a:cs typeface="Open Sans"/>
                <a:sym typeface="Open Sans"/>
              </a:rPr>
              <a:t>Next Steps</a:t>
            </a:r>
            <a:endParaRPr sz="24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8" name="Google Shape;58;p10"/>
          <p:cNvSpPr txBox="1"/>
          <p:nvPr/>
        </p:nvSpPr>
        <p:spPr>
          <a:xfrm>
            <a:off x="5339874" y="91900"/>
            <a:ext cx="3750900" cy="34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ustom Layout 1">
  <p:cSld name="CUSTOM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1"/>
          <p:cNvPicPr preferRelativeResize="0"/>
          <p:nvPr/>
        </p:nvPicPr>
        <p:blipFill rotWithShape="1">
          <a:blip r:embed="rId2">
            <a:alphaModFix/>
          </a:blip>
          <a:srcRect b="1938" l="14405" r="4707" t="7036"/>
          <a:stretch/>
        </p:blipFill>
        <p:spPr>
          <a:xfrm>
            <a:off x="0" y="0"/>
            <a:ext cx="9144003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1"/>
          <p:cNvSpPr/>
          <p:nvPr/>
        </p:nvSpPr>
        <p:spPr>
          <a:xfrm>
            <a:off x="-12" y="0"/>
            <a:ext cx="9144000" cy="6858000"/>
          </a:xfrm>
          <a:prstGeom prst="rect">
            <a:avLst/>
          </a:prstGeom>
          <a:solidFill>
            <a:srgbClr val="353535">
              <a:alpha val="55380"/>
            </a:srgbClr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2" name="Google Shape;62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1"/>
          <p:cNvSpPr txBox="1"/>
          <p:nvPr/>
        </p:nvSpPr>
        <p:spPr>
          <a:xfrm>
            <a:off x="986238" y="2796643"/>
            <a:ext cx="7171500" cy="18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Bug-free Coding with SPARK Ada</a:t>
            </a:r>
            <a:endParaRPr b="1" sz="4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4" name="Google Shape;64;p11"/>
          <p:cNvSpPr/>
          <p:nvPr/>
        </p:nvSpPr>
        <p:spPr>
          <a:xfrm>
            <a:off x="3863100" y="2242466"/>
            <a:ext cx="1417800" cy="421800"/>
          </a:xfrm>
          <a:prstGeom prst="rect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 SemiBold"/>
                <a:ea typeface="Open Sans SemiBold"/>
                <a:cs typeface="Open Sans SemiBold"/>
                <a:sym typeface="Open Sans SemiBold"/>
              </a:rPr>
              <a:t>Workshop</a:t>
            </a:r>
            <a:endParaRPr sz="1800">
              <a:solidFill>
                <a:srgbClr val="EAEAEA"/>
              </a:solidFill>
              <a:latin typeface="Open Sans SemiBold"/>
              <a:ea typeface="Open Sans SemiBold"/>
              <a:cs typeface="Open Sans SemiBold"/>
              <a:sym typeface="Open Sans SemiBold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slideLayout" Target="../slideLayouts/slideLayout7.xml"/><Relationship Id="rId3" Type="http://schemas.openxmlformats.org/officeDocument/2006/relationships/slideLayout" Target="../slideLayouts/slideLayout8.xml"/><Relationship Id="rId4" Type="http://schemas.openxmlformats.org/officeDocument/2006/relationships/slideLayout" Target="../slideLayouts/slideLayout9.xml"/><Relationship Id="rId5" Type="http://schemas.openxmlformats.org/officeDocument/2006/relationships/slideLayout" Target="../slideLayouts/slideLayout10.xml"/><Relationship Id="rId6" Type="http://schemas.openxmlformats.org/officeDocument/2006/relationships/theme" Target="../theme/theme3.xml"/></Relationships>
</file>

<file path=ppt/slideMasters/_rels/slideMaster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53" r:id="rId1"/>
    <p:sldLayoutId id="2147483654" r:id="rId2"/>
    <p:sldLayoutId id="2147483655" r:id="rId3"/>
    <p:sldLayoutId id="2147483656" r:id="rId4"/>
    <p:sldLayoutId id="2147483657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rgbClr val="EAEAEA"/>
        </a:solidFill>
      </p:bgPr>
    </p:bg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3"/>
          <p:cNvSpPr txBox="1"/>
          <p:nvPr>
            <p:ph idx="12" type="sldNum"/>
          </p:nvPr>
        </p:nvSpPr>
        <p:spPr>
          <a:xfrm>
            <a:off x="8556784" y="6333134"/>
            <a:ext cx="548700" cy="52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buNone/>
              <a:defRPr sz="1300">
                <a:solidFill>
                  <a:schemeClr val="tx1"/>
                </a:solidFill>
              </a:defRPr>
            </a:lvl1pPr>
            <a:lvl2pPr lvl="1" rtl="0" algn="r">
              <a:buNone/>
              <a:defRPr sz="1300">
                <a:solidFill>
                  <a:schemeClr val="tx1"/>
                </a:solidFill>
              </a:defRPr>
            </a:lvl2pPr>
            <a:lvl3pPr lvl="2" rtl="0" algn="r">
              <a:buNone/>
              <a:defRPr sz="1300">
                <a:solidFill>
                  <a:schemeClr val="tx1"/>
                </a:solidFill>
              </a:defRPr>
            </a:lvl3pPr>
            <a:lvl4pPr lvl="3" rtl="0" algn="r">
              <a:buNone/>
              <a:defRPr sz="1300">
                <a:solidFill>
                  <a:schemeClr val="tx1"/>
                </a:solidFill>
              </a:defRPr>
            </a:lvl4pPr>
            <a:lvl5pPr lvl="4" rtl="0" algn="r">
              <a:buNone/>
              <a:defRPr sz="1300">
                <a:solidFill>
                  <a:schemeClr val="tx1"/>
                </a:solidFill>
              </a:defRPr>
            </a:lvl5pPr>
            <a:lvl6pPr lvl="5" rtl="0" algn="r">
              <a:buNone/>
              <a:defRPr sz="1300">
                <a:solidFill>
                  <a:schemeClr val="tx1"/>
                </a:solidFill>
              </a:defRPr>
            </a:lvl6pPr>
            <a:lvl7pPr lvl="6" rtl="0" algn="r">
              <a:buNone/>
              <a:defRPr sz="1300">
                <a:solidFill>
                  <a:schemeClr val="tx1"/>
                </a:solidFill>
              </a:defRPr>
            </a:lvl7pPr>
            <a:lvl8pPr lvl="7" rtl="0" algn="r">
              <a:buNone/>
              <a:defRPr sz="1300">
                <a:solidFill>
                  <a:schemeClr val="tx1"/>
                </a:solidFill>
              </a:defRPr>
            </a:lvl8pPr>
            <a:lvl9pPr lvl="8" rtl="0" algn="r">
              <a:buNone/>
              <a:defRPr sz="1300">
                <a:solidFill>
                  <a:schemeClr val="tx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8" r:id="rId1"/>
    <p:sldLayoutId id="2147483659" r:id="rId2"/>
    <p:sldLayoutId id="2147483660" r:id="rId3"/>
    <p:sldLayoutId id="2147483661" r:id="rId4"/>
    <p:sldLayoutId id="2147483662" r:id="rId5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://www.adacore.com/" TargetMode="External"/><Relationship Id="rId4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mlhlocal.host/learn-ada" TargetMode="External"/><Relationship Id="rId4" Type="http://schemas.openxmlformats.org/officeDocument/2006/relationships/hyperlink" Target="http://mlhlocal.host/MLHLearnAda" TargetMode="External"/><Relationship Id="rId5" Type="http://schemas.openxmlformats.org/officeDocument/2006/relationships/hyperlink" Target="http://mlhlocal.host/learn-ada" TargetMode="External"/><Relationship Id="rId6" Type="http://schemas.openxmlformats.org/officeDocument/2006/relationships/image" Target="../media/image3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mlhlocal.host/learn-ada" TargetMode="External"/><Relationship Id="rId4" Type="http://schemas.openxmlformats.org/officeDocument/2006/relationships/hyperlink" Target="http://mlhlocal.host/learn-ada" TargetMode="External"/><Relationship Id="rId5" Type="http://schemas.openxmlformats.org/officeDocument/2006/relationships/image" Target="../media/image3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4.png"/><Relationship Id="rId4" Type="http://schemas.openxmlformats.org/officeDocument/2006/relationships/image" Target="../media/image2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5.png"/><Relationship Id="rId4" Type="http://schemas.openxmlformats.org/officeDocument/2006/relationships/image" Target="../media/image22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0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1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8.xm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3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0.xm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1.xm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45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7.xm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28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9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3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37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3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29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33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6.xml"/><Relationship Id="rId3" Type="http://schemas.openxmlformats.org/officeDocument/2006/relationships/hyperlink" Target="http://mlhlocal.host/adacore-ada-vs-java" TargetMode="External"/><Relationship Id="rId4" Type="http://schemas.openxmlformats.org/officeDocument/2006/relationships/hyperlink" Target="http://mlhlocal.host/learn-ada" TargetMode="External"/><Relationship Id="rId5" Type="http://schemas.openxmlformats.org/officeDocument/2006/relationships/image" Target="../media/image29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7.xml"/><Relationship Id="rId3" Type="http://schemas.openxmlformats.org/officeDocument/2006/relationships/hyperlink" Target="http://mlhlocal.host/IntroToAda" TargetMode="External"/><Relationship Id="rId4" Type="http://schemas.openxmlformats.org/officeDocument/2006/relationships/hyperlink" Target="http://mlhlocal.host/IntroToSpark" TargetMode="External"/><Relationship Id="rId5" Type="http://schemas.openxmlformats.org/officeDocument/2006/relationships/hyperlink" Target="https://learn.adacore.com/index.html" TargetMode="External"/><Relationship Id="rId6" Type="http://schemas.openxmlformats.org/officeDocument/2006/relationships/hyperlink" Target="http://mlhlocal.host/AdaCoreLabs" TargetMode="External"/><Relationship Id="rId7" Type="http://schemas.openxmlformats.org/officeDocument/2006/relationships/image" Target="../media/image42.pn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31.png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0" Type="http://schemas.openxmlformats.org/officeDocument/2006/relationships/image" Target="../media/image32.png"/><Relationship Id="rId9" Type="http://schemas.openxmlformats.org/officeDocument/2006/relationships/image" Target="../media/image20.png"/><Relationship Id="rId5" Type="http://schemas.openxmlformats.org/officeDocument/2006/relationships/image" Target="../media/image13.png"/><Relationship Id="rId6" Type="http://schemas.openxmlformats.org/officeDocument/2006/relationships/image" Target="../media/image17.png"/><Relationship Id="rId7" Type="http://schemas.openxmlformats.org/officeDocument/2006/relationships/image" Target="../media/image9.png"/><Relationship Id="rId8" Type="http://schemas.openxmlformats.org/officeDocument/2006/relationships/image" Target="../media/image4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Google Shape;11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8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What is AdaCore?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13" name="Google Shape;213;p28"/>
          <p:cNvSpPr txBox="1"/>
          <p:nvPr/>
        </p:nvSpPr>
        <p:spPr>
          <a:xfrm>
            <a:off x="223750" y="1767525"/>
            <a:ext cx="5173200" cy="11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AdaCore creates tools for developers to write safe and secure software.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u="sng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http://www.adacore.com/</a:t>
            </a:r>
            <a:endParaRPr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14" name="Google Shape;214;p28"/>
          <p:cNvGrpSpPr/>
          <p:nvPr/>
        </p:nvGrpSpPr>
        <p:grpSpPr>
          <a:xfrm>
            <a:off x="5524875" y="1767525"/>
            <a:ext cx="3284400" cy="1156500"/>
            <a:chOff x="5540300" y="2097100"/>
            <a:chExt cx="3284400" cy="1156500"/>
          </a:xfrm>
        </p:grpSpPr>
        <p:sp>
          <p:nvSpPr>
            <p:cNvPr id="215" name="Google Shape;215;p28"/>
            <p:cNvSpPr/>
            <p:nvPr/>
          </p:nvSpPr>
          <p:spPr>
            <a:xfrm>
              <a:off x="5540300" y="2097100"/>
              <a:ext cx="3284400" cy="1156500"/>
            </a:xfrm>
            <a:prstGeom prst="rect">
              <a:avLst/>
            </a:prstGeom>
            <a:solidFill>
              <a:schemeClr val="lt1"/>
            </a:solidFill>
            <a:ln cap="flat" cmpd="sng" w="19050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96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pic>
          <p:nvPicPr>
            <p:cNvPr id="216" name="Google Shape;216;p28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5634238" y="2311072"/>
              <a:ext cx="3096525" cy="72857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17" name="Google Shape;217;p28"/>
          <p:cNvSpPr txBox="1"/>
          <p:nvPr/>
        </p:nvSpPr>
        <p:spPr>
          <a:xfrm>
            <a:off x="161550" y="3380650"/>
            <a:ext cx="8820900" cy="324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AdaCore was founded in 1994.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AdaCore has over 100 employees in the US, France, UK, and Estonia.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AdaCore’s products are used in many “high integrity” industries (Military, Space, Railroad, Automotive, Aviation, etc.)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AdaCore loves empowering hackers &amp; sponsoring these workshops!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276243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0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Let’s take a quick tour of SPARK Ada.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28" name="Google Shape;228;p30"/>
          <p:cNvSpPr txBox="1"/>
          <p:nvPr/>
        </p:nvSpPr>
        <p:spPr>
          <a:xfrm>
            <a:off x="223750" y="1781225"/>
            <a:ext cx="4719300" cy="40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We’re going to cover the language at a high level: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If you’re familiar with C, C++, or Java, Ada will look very familiar.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Our goal is to enable you to write your first Ada program!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We’ll also cover some useful SPARK specific features.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29" name="Google Shape;22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24801" y="1781225"/>
            <a:ext cx="3047900" cy="3796600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230" name="Google Shape;230;p30"/>
          <p:cNvSpPr txBox="1"/>
          <p:nvPr/>
        </p:nvSpPr>
        <p:spPr>
          <a:xfrm>
            <a:off x="4943050" y="5720625"/>
            <a:ext cx="4211400" cy="90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Fun Fact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: Ada was named after Ada Lovelace, the first programmer!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1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Hello World.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36" name="Google Shape;236;p31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first program we usually write in a new language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is “Hello World”, which just prints those words.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37" name="Google Shape;237;p31"/>
          <p:cNvGrpSpPr/>
          <p:nvPr/>
        </p:nvGrpSpPr>
        <p:grpSpPr>
          <a:xfrm>
            <a:off x="4898500" y="3142475"/>
            <a:ext cx="4083950" cy="2037798"/>
            <a:chOff x="1248950" y="4479479"/>
            <a:chExt cx="4083950" cy="1885803"/>
          </a:xfrm>
        </p:grpSpPr>
        <p:grpSp>
          <p:nvGrpSpPr>
            <p:cNvPr id="238" name="Google Shape;238;p31"/>
            <p:cNvGrpSpPr/>
            <p:nvPr/>
          </p:nvGrpSpPr>
          <p:grpSpPr>
            <a:xfrm>
              <a:off x="1248950" y="4479479"/>
              <a:ext cx="4083950" cy="1885803"/>
              <a:chOff x="1248950" y="4479479"/>
              <a:chExt cx="4083950" cy="1885803"/>
            </a:xfrm>
          </p:grpSpPr>
          <p:sp>
            <p:nvSpPr>
              <p:cNvPr id="239" name="Google Shape;239;p31"/>
              <p:cNvSpPr/>
              <p:nvPr/>
            </p:nvSpPr>
            <p:spPr>
              <a:xfrm>
                <a:off x="1249000" y="4479479"/>
                <a:ext cx="40839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0" name="Google Shape;240;p31"/>
              <p:cNvSpPr/>
              <p:nvPr/>
            </p:nvSpPr>
            <p:spPr>
              <a:xfrm>
                <a:off x="1249000" y="4666297"/>
                <a:ext cx="40839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41" name="Google Shape;241;p31"/>
              <p:cNvSpPr/>
              <p:nvPr/>
            </p:nvSpPr>
            <p:spPr>
              <a:xfrm>
                <a:off x="1248950" y="5504882"/>
                <a:ext cx="4083900" cy="8604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42" name="Google Shape;242;p31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3" name="Google Shape;243;p31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4" name="Google Shape;244;p31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45" name="Google Shape;245;p31"/>
          <p:cNvGrpSpPr/>
          <p:nvPr/>
        </p:nvGrpSpPr>
        <p:grpSpPr>
          <a:xfrm>
            <a:off x="4998625" y="3399350"/>
            <a:ext cx="3983700" cy="1361758"/>
            <a:chOff x="1464725" y="2582325"/>
            <a:chExt cx="3983700" cy="2768364"/>
          </a:xfrm>
        </p:grpSpPr>
        <p:sp>
          <p:nvSpPr>
            <p:cNvPr id="246" name="Google Shape;246;p31"/>
            <p:cNvSpPr txBox="1"/>
            <p:nvPr/>
          </p:nvSpPr>
          <p:spPr>
            <a:xfrm>
              <a:off x="1850525" y="2583189"/>
              <a:ext cx="35979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with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Ada.Text_IO;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use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Ada.Text_IO;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Put_Line (</a:t>
              </a:r>
              <a:r>
                <a:rPr lang="en">
                  <a:solidFill>
                    <a:srgbClr val="FFE599"/>
                  </a:solidFill>
                  <a:latin typeface="Consolas"/>
                  <a:ea typeface="Consolas"/>
                  <a:cs typeface="Consolas"/>
                  <a:sym typeface="Consolas"/>
                </a:rPr>
                <a:t>"Hello, world!"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47" name="Google Shape;247;p31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48" name="Google Shape;248;p31"/>
          <p:cNvSpPr txBox="1"/>
          <p:nvPr/>
        </p:nvSpPr>
        <p:spPr>
          <a:xfrm>
            <a:off x="161550" y="2459425"/>
            <a:ext cx="4618800" cy="40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So, what is this code doing?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1: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Import the Ada.Text_IO package then make its namespace immediately visible.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2 - 3: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Define a new procedure called “Main”.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4: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Print the string “Hello, world!” to the console.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Line 5: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Close the procedure.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Open Sans"/>
              <a:buChar char="○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Ada uses keywords rather than symbols (‘{ }’) to define scope.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2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Data Types.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54" name="Google Shape;254;p32"/>
          <p:cNvGrpSpPr/>
          <p:nvPr/>
        </p:nvGrpSpPr>
        <p:grpSpPr>
          <a:xfrm>
            <a:off x="4923500" y="4053775"/>
            <a:ext cx="4083950" cy="2037798"/>
            <a:chOff x="1248950" y="4479479"/>
            <a:chExt cx="4083950" cy="1885803"/>
          </a:xfrm>
        </p:grpSpPr>
        <p:grpSp>
          <p:nvGrpSpPr>
            <p:cNvPr id="255" name="Google Shape;255;p32"/>
            <p:cNvGrpSpPr/>
            <p:nvPr/>
          </p:nvGrpSpPr>
          <p:grpSpPr>
            <a:xfrm>
              <a:off x="1248950" y="4479479"/>
              <a:ext cx="4083950" cy="1885803"/>
              <a:chOff x="1248950" y="4479479"/>
              <a:chExt cx="4083950" cy="1885803"/>
            </a:xfrm>
          </p:grpSpPr>
          <p:sp>
            <p:nvSpPr>
              <p:cNvPr id="256" name="Google Shape;256;p32"/>
              <p:cNvSpPr/>
              <p:nvPr/>
            </p:nvSpPr>
            <p:spPr>
              <a:xfrm>
                <a:off x="1249000" y="4479479"/>
                <a:ext cx="40839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7" name="Google Shape;257;p32"/>
              <p:cNvSpPr/>
              <p:nvPr/>
            </p:nvSpPr>
            <p:spPr>
              <a:xfrm>
                <a:off x="1249000" y="4666297"/>
                <a:ext cx="40839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58" name="Google Shape;258;p32"/>
              <p:cNvSpPr/>
              <p:nvPr/>
            </p:nvSpPr>
            <p:spPr>
              <a:xfrm>
                <a:off x="1248950" y="5504882"/>
                <a:ext cx="4083900" cy="8604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59" name="Google Shape;259;p32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0" name="Google Shape;260;p32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1" name="Google Shape;261;p32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62" name="Google Shape;262;p32"/>
          <p:cNvGrpSpPr/>
          <p:nvPr/>
        </p:nvGrpSpPr>
        <p:grpSpPr>
          <a:xfrm>
            <a:off x="4973613" y="4310650"/>
            <a:ext cx="3983700" cy="1361758"/>
            <a:chOff x="1464725" y="2582325"/>
            <a:chExt cx="3983700" cy="2768364"/>
          </a:xfrm>
        </p:grpSpPr>
        <p:sp>
          <p:nvSpPr>
            <p:cNvPr id="263" name="Google Shape;263;p32"/>
            <p:cNvSpPr txBox="1"/>
            <p:nvPr/>
          </p:nvSpPr>
          <p:spPr>
            <a:xfrm>
              <a:off x="1850525" y="2583189"/>
              <a:ext cx="35979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type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My_Integer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is range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..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type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RGB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is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(Red, Green, Blue);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64" name="Google Shape;264;p32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65" name="Google Shape;265;p32"/>
          <p:cNvSpPr txBox="1"/>
          <p:nvPr/>
        </p:nvSpPr>
        <p:spPr>
          <a:xfrm>
            <a:off x="136538" y="2692075"/>
            <a:ext cx="4029000" cy="4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Built-in Types: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Ada has a number of built-in data types that you can use in your programs.  Today we’ll be using: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Integer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Character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String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Boolean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4873488" y="2692075"/>
            <a:ext cx="4029000" cy="13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Custom Types: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 can also create your own types.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Your programs will need to interact with data.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What types does Ada have to offer?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3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Variables &amp; Assignment.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3" name="Google Shape;273;p33"/>
          <p:cNvSpPr txBox="1"/>
          <p:nvPr/>
        </p:nvSpPr>
        <p:spPr>
          <a:xfrm>
            <a:off x="136550" y="2692075"/>
            <a:ext cx="4211400" cy="4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Assignment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Assignment statements are written as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name := value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  For example,  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X := 10;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sets the variable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to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10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.</a:t>
            </a: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br>
              <a:rPr lang="en" sz="1800">
                <a:latin typeface="Open Sans"/>
                <a:ea typeface="Open Sans"/>
                <a:cs typeface="Open Sans"/>
                <a:sym typeface="Open Sans"/>
              </a:rPr>
            </a:b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Initialization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Variable initializations use the following format: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[NAME] : [TYPE] := [VALUE];</a:t>
            </a:r>
            <a:endParaRPr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For example: 	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A : Integer := 10;</a:t>
            </a:r>
            <a:endParaRPr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274" name="Google Shape;274;p33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You’re going to need some place to store data in your programs.  Variables hold data &amp; allow you to access it.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5" name="Google Shape;275;p33"/>
          <p:cNvSpPr txBox="1"/>
          <p:nvPr/>
        </p:nvSpPr>
        <p:spPr>
          <a:xfrm>
            <a:off x="4898500" y="2692075"/>
            <a:ext cx="4143300" cy="42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Naming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 Ada, variable names are case insensitive.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the same as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the same as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hello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Note: </a:t>
            </a:r>
            <a:r>
              <a:rPr b="1"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 vs. </a:t>
            </a:r>
            <a:r>
              <a:rPr b="1"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:=</a:t>
            </a:r>
            <a:endParaRPr b="1"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In Ada, the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=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(single equal) is for comparison and </a:t>
            </a:r>
            <a:r>
              <a:rPr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:=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is for assignment.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4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Strong Types.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81" name="Google Shape;281;p34"/>
          <p:cNvGrpSpPr/>
          <p:nvPr/>
        </p:nvGrpSpPr>
        <p:grpSpPr>
          <a:xfrm>
            <a:off x="195900" y="4091575"/>
            <a:ext cx="4083950" cy="2037798"/>
            <a:chOff x="1248950" y="4479479"/>
            <a:chExt cx="4083950" cy="1885803"/>
          </a:xfrm>
        </p:grpSpPr>
        <p:grpSp>
          <p:nvGrpSpPr>
            <p:cNvPr id="282" name="Google Shape;282;p34"/>
            <p:cNvGrpSpPr/>
            <p:nvPr/>
          </p:nvGrpSpPr>
          <p:grpSpPr>
            <a:xfrm>
              <a:off x="1248950" y="4479479"/>
              <a:ext cx="4083950" cy="1885803"/>
              <a:chOff x="1248950" y="4479479"/>
              <a:chExt cx="4083950" cy="1885803"/>
            </a:xfrm>
          </p:grpSpPr>
          <p:sp>
            <p:nvSpPr>
              <p:cNvPr id="283" name="Google Shape;283;p34"/>
              <p:cNvSpPr/>
              <p:nvPr/>
            </p:nvSpPr>
            <p:spPr>
              <a:xfrm>
                <a:off x="1249000" y="4479479"/>
                <a:ext cx="40839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4" name="Google Shape;284;p34"/>
              <p:cNvSpPr/>
              <p:nvPr/>
            </p:nvSpPr>
            <p:spPr>
              <a:xfrm>
                <a:off x="1249000" y="4666297"/>
                <a:ext cx="40839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85" name="Google Shape;285;p34"/>
              <p:cNvSpPr/>
              <p:nvPr/>
            </p:nvSpPr>
            <p:spPr>
              <a:xfrm>
                <a:off x="1248950" y="5504882"/>
                <a:ext cx="4083900" cy="8604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286" name="Google Shape;286;p34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7" name="Google Shape;287;p34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8" name="Google Shape;288;p34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89" name="Google Shape;289;p34"/>
          <p:cNvGrpSpPr/>
          <p:nvPr/>
        </p:nvGrpSpPr>
        <p:grpSpPr>
          <a:xfrm>
            <a:off x="246013" y="4348450"/>
            <a:ext cx="3983700" cy="1361758"/>
            <a:chOff x="1464725" y="2582325"/>
            <a:chExt cx="3983700" cy="2768364"/>
          </a:xfrm>
        </p:grpSpPr>
        <p:sp>
          <p:nvSpPr>
            <p:cNvPr id="290" name="Google Shape;290;p34"/>
            <p:cNvSpPr txBox="1"/>
            <p:nvPr/>
          </p:nvSpPr>
          <p:spPr>
            <a:xfrm>
              <a:off x="1850525" y="2583189"/>
              <a:ext cx="35979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declare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X :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Integer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:=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Do_Something (X);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291" name="Google Shape;291;p34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292" name="Google Shape;292;p34"/>
          <p:cNvSpPr txBox="1"/>
          <p:nvPr/>
        </p:nvSpPr>
        <p:spPr>
          <a:xfrm>
            <a:off x="166225" y="2464075"/>
            <a:ext cx="4143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Declaring Variables.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Since Ada is strongly typed, we need to declare variables up front.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Ada is a strongly typed language which means that variable types are predefined and do not change.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4844075" y="2496400"/>
            <a:ext cx="4143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Mixing Types.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Since Ada is strongly typed,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 can’t combine objects of different types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without explicit conversions.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295" name="Google Shape;295;p34"/>
          <p:cNvGrpSpPr/>
          <p:nvPr/>
        </p:nvGrpSpPr>
        <p:grpSpPr>
          <a:xfrm>
            <a:off x="4953550" y="4091575"/>
            <a:ext cx="4083950" cy="2037798"/>
            <a:chOff x="1248950" y="4479479"/>
            <a:chExt cx="4083950" cy="1885803"/>
          </a:xfrm>
        </p:grpSpPr>
        <p:grpSp>
          <p:nvGrpSpPr>
            <p:cNvPr id="296" name="Google Shape;296;p34"/>
            <p:cNvGrpSpPr/>
            <p:nvPr/>
          </p:nvGrpSpPr>
          <p:grpSpPr>
            <a:xfrm>
              <a:off x="1248950" y="4479479"/>
              <a:ext cx="4083950" cy="1885803"/>
              <a:chOff x="1248950" y="4479479"/>
              <a:chExt cx="4083950" cy="1885803"/>
            </a:xfrm>
          </p:grpSpPr>
          <p:sp>
            <p:nvSpPr>
              <p:cNvPr id="297" name="Google Shape;297;p34"/>
              <p:cNvSpPr/>
              <p:nvPr/>
            </p:nvSpPr>
            <p:spPr>
              <a:xfrm>
                <a:off x="1249000" y="4479479"/>
                <a:ext cx="40839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8" name="Google Shape;298;p34"/>
              <p:cNvSpPr/>
              <p:nvPr/>
            </p:nvSpPr>
            <p:spPr>
              <a:xfrm>
                <a:off x="1249000" y="4666297"/>
                <a:ext cx="40839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299" name="Google Shape;299;p34"/>
              <p:cNvSpPr/>
              <p:nvPr/>
            </p:nvSpPr>
            <p:spPr>
              <a:xfrm>
                <a:off x="1248950" y="5504882"/>
                <a:ext cx="4083900" cy="8604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00" name="Google Shape;300;p34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1" name="Google Shape;301;p34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2" name="Google Shape;302;p34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03" name="Google Shape;303;p34"/>
          <p:cNvGrpSpPr/>
          <p:nvPr/>
        </p:nvGrpSpPr>
        <p:grpSpPr>
          <a:xfrm>
            <a:off x="5003663" y="4348450"/>
            <a:ext cx="3983700" cy="1361758"/>
            <a:chOff x="1464725" y="2582325"/>
            <a:chExt cx="3983700" cy="2768364"/>
          </a:xfrm>
        </p:grpSpPr>
        <p:sp>
          <p:nvSpPr>
            <p:cNvPr id="304" name="Google Shape;304;p34"/>
            <p:cNvSpPr txBox="1"/>
            <p:nvPr/>
          </p:nvSpPr>
          <p:spPr>
            <a:xfrm>
              <a:off x="1850525" y="2583189"/>
              <a:ext cx="35979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Len_1 :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Miles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:=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5.0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Len_2 :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Kilometers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:=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10.0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 This would cause an error!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D :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Kilometers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:= Len_1 + Len_2;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05" name="Google Shape;305;p34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5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Control Flow.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1" name="Google Shape;311;p35"/>
          <p:cNvGrpSpPr/>
          <p:nvPr/>
        </p:nvGrpSpPr>
        <p:grpSpPr>
          <a:xfrm>
            <a:off x="246013" y="4348323"/>
            <a:ext cx="3983700" cy="1713340"/>
            <a:chOff x="1464725" y="2582325"/>
            <a:chExt cx="3983700" cy="2768364"/>
          </a:xfrm>
        </p:grpSpPr>
        <p:sp>
          <p:nvSpPr>
            <p:cNvPr id="312" name="Google Shape;312;p35"/>
            <p:cNvSpPr txBox="1"/>
            <p:nvPr/>
          </p:nvSpPr>
          <p:spPr>
            <a:xfrm>
              <a:off x="1850525" y="2583189"/>
              <a:ext cx="35979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if condition then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statement;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elsif condition2 then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statement2;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else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statement3;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end if;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13" name="Google Shape;313;p35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14" name="Google Shape;314;p35"/>
          <p:cNvSpPr txBox="1"/>
          <p:nvPr/>
        </p:nvSpPr>
        <p:spPr>
          <a:xfrm>
            <a:off x="166225" y="2464075"/>
            <a:ext cx="4143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If Statements.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If statements are useful for logical branching of code.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15" name="Google Shape;315;p35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Ada comes with a variety of control flow structures. The two we’ll be looking at today are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if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statements and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for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loops.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16" name="Google Shape;316;p35"/>
          <p:cNvGrpSpPr/>
          <p:nvPr/>
        </p:nvGrpSpPr>
        <p:grpSpPr>
          <a:xfrm>
            <a:off x="195900" y="4091575"/>
            <a:ext cx="4083950" cy="2037798"/>
            <a:chOff x="1248950" y="4479479"/>
            <a:chExt cx="4083950" cy="1885803"/>
          </a:xfrm>
        </p:grpSpPr>
        <p:grpSp>
          <p:nvGrpSpPr>
            <p:cNvPr id="317" name="Google Shape;317;p35"/>
            <p:cNvGrpSpPr/>
            <p:nvPr/>
          </p:nvGrpSpPr>
          <p:grpSpPr>
            <a:xfrm>
              <a:off x="1248950" y="4479479"/>
              <a:ext cx="4083950" cy="1885803"/>
              <a:chOff x="1248950" y="4479479"/>
              <a:chExt cx="4083950" cy="1885803"/>
            </a:xfrm>
          </p:grpSpPr>
          <p:sp>
            <p:nvSpPr>
              <p:cNvPr id="318" name="Google Shape;318;p35"/>
              <p:cNvSpPr/>
              <p:nvPr/>
            </p:nvSpPr>
            <p:spPr>
              <a:xfrm>
                <a:off x="1249000" y="4479479"/>
                <a:ext cx="40839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19" name="Google Shape;319;p35"/>
              <p:cNvSpPr/>
              <p:nvPr/>
            </p:nvSpPr>
            <p:spPr>
              <a:xfrm>
                <a:off x="1249000" y="4666297"/>
                <a:ext cx="40839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20" name="Google Shape;320;p35"/>
              <p:cNvSpPr/>
              <p:nvPr/>
            </p:nvSpPr>
            <p:spPr>
              <a:xfrm>
                <a:off x="1248950" y="5504882"/>
                <a:ext cx="4083900" cy="8604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21" name="Google Shape;321;p35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35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3" name="Google Shape;323;p35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24" name="Google Shape;324;p35"/>
          <p:cNvSpPr txBox="1"/>
          <p:nvPr/>
        </p:nvSpPr>
        <p:spPr>
          <a:xfrm>
            <a:off x="4844075" y="2496400"/>
            <a:ext cx="4143300" cy="13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For Loops.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You can use for loops to iterate over ranges of objects or arrays.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25" name="Google Shape;325;p35"/>
          <p:cNvGrpSpPr/>
          <p:nvPr/>
        </p:nvGrpSpPr>
        <p:grpSpPr>
          <a:xfrm>
            <a:off x="5003663" y="4348450"/>
            <a:ext cx="4140313" cy="1361758"/>
            <a:chOff x="1464725" y="2582325"/>
            <a:chExt cx="4140313" cy="2768364"/>
          </a:xfrm>
        </p:grpSpPr>
        <p:sp>
          <p:nvSpPr>
            <p:cNvPr id="326" name="Google Shape;326;p35"/>
            <p:cNvSpPr txBox="1"/>
            <p:nvPr/>
          </p:nvSpPr>
          <p:spPr>
            <a:xfrm>
              <a:off x="1850538" y="2583189"/>
              <a:ext cx="37545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for I in Integer range 1 .. 10 loop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	statement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end loop For_Loop;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27" name="Google Shape;327;p35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28" name="Google Shape;328;p35"/>
          <p:cNvGrpSpPr/>
          <p:nvPr/>
        </p:nvGrpSpPr>
        <p:grpSpPr>
          <a:xfrm>
            <a:off x="4953550" y="4091575"/>
            <a:ext cx="4083950" cy="2037798"/>
            <a:chOff x="1248950" y="4479479"/>
            <a:chExt cx="4083950" cy="1885803"/>
          </a:xfrm>
        </p:grpSpPr>
        <p:grpSp>
          <p:nvGrpSpPr>
            <p:cNvPr id="329" name="Google Shape;329;p35"/>
            <p:cNvGrpSpPr/>
            <p:nvPr/>
          </p:nvGrpSpPr>
          <p:grpSpPr>
            <a:xfrm>
              <a:off x="1248950" y="4479479"/>
              <a:ext cx="4083950" cy="1885803"/>
              <a:chOff x="1248950" y="4479479"/>
              <a:chExt cx="4083950" cy="1885803"/>
            </a:xfrm>
          </p:grpSpPr>
          <p:sp>
            <p:nvSpPr>
              <p:cNvPr id="330" name="Google Shape;330;p35"/>
              <p:cNvSpPr/>
              <p:nvPr/>
            </p:nvSpPr>
            <p:spPr>
              <a:xfrm>
                <a:off x="1249000" y="4479479"/>
                <a:ext cx="40839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1" name="Google Shape;331;p35"/>
              <p:cNvSpPr/>
              <p:nvPr/>
            </p:nvSpPr>
            <p:spPr>
              <a:xfrm>
                <a:off x="1249000" y="4666297"/>
                <a:ext cx="40839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32" name="Google Shape;332;p35"/>
              <p:cNvSpPr/>
              <p:nvPr/>
            </p:nvSpPr>
            <p:spPr>
              <a:xfrm>
                <a:off x="1248950" y="5504882"/>
                <a:ext cx="4083900" cy="8604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33" name="Google Shape;333;p35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35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5" name="Google Shape;335;p35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36" name="Google Shape;336;p35"/>
          <p:cNvGrpSpPr/>
          <p:nvPr/>
        </p:nvGrpSpPr>
        <p:grpSpPr>
          <a:xfrm>
            <a:off x="246013" y="4348323"/>
            <a:ext cx="3983700" cy="1713340"/>
            <a:chOff x="1464725" y="2582325"/>
            <a:chExt cx="3983700" cy="2768364"/>
          </a:xfrm>
        </p:grpSpPr>
        <p:sp>
          <p:nvSpPr>
            <p:cNvPr id="337" name="Google Shape;337;p35"/>
            <p:cNvSpPr txBox="1"/>
            <p:nvPr/>
          </p:nvSpPr>
          <p:spPr>
            <a:xfrm>
              <a:off x="1850525" y="2583189"/>
              <a:ext cx="35979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if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condition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then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statement;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elsif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condition2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then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statement2;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else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statement3;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 if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38" name="Google Shape;338;p35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339" name="Google Shape;339;p35"/>
          <p:cNvGrpSpPr/>
          <p:nvPr/>
        </p:nvGrpSpPr>
        <p:grpSpPr>
          <a:xfrm>
            <a:off x="5003663" y="4348450"/>
            <a:ext cx="4140313" cy="1361758"/>
            <a:chOff x="1464725" y="2582325"/>
            <a:chExt cx="4140313" cy="2768364"/>
          </a:xfrm>
        </p:grpSpPr>
        <p:sp>
          <p:nvSpPr>
            <p:cNvPr id="340" name="Google Shape;340;p35"/>
            <p:cNvSpPr txBox="1"/>
            <p:nvPr/>
          </p:nvSpPr>
          <p:spPr>
            <a:xfrm>
              <a:off x="1850538" y="2583189"/>
              <a:ext cx="37545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for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I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in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Integer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range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..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loop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	statement;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 loop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41" name="Google Shape;341;p35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36"/>
          <p:cNvSpPr txBox="1"/>
          <p:nvPr/>
        </p:nvSpPr>
        <p:spPr>
          <a:xfrm>
            <a:off x="161550" y="530975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Procedures vs. Functions.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47" name="Google Shape;347;p36"/>
          <p:cNvSpPr txBox="1"/>
          <p:nvPr/>
        </p:nvSpPr>
        <p:spPr>
          <a:xfrm>
            <a:off x="267750" y="1323925"/>
            <a:ext cx="86085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Functions &amp; procedures group code together to perform a task. For example, you could write a function to add numbers: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48" name="Google Shape;348;p36"/>
          <p:cNvGrpSpPr/>
          <p:nvPr/>
        </p:nvGrpSpPr>
        <p:grpSpPr>
          <a:xfrm>
            <a:off x="1378600" y="2359836"/>
            <a:ext cx="6322250" cy="3138059"/>
            <a:chOff x="1248950" y="4479490"/>
            <a:chExt cx="6322250" cy="2903996"/>
          </a:xfrm>
        </p:grpSpPr>
        <p:grpSp>
          <p:nvGrpSpPr>
            <p:cNvPr id="349" name="Google Shape;349;p36"/>
            <p:cNvGrpSpPr/>
            <p:nvPr/>
          </p:nvGrpSpPr>
          <p:grpSpPr>
            <a:xfrm>
              <a:off x="1248950" y="4479490"/>
              <a:ext cx="6322250" cy="2903996"/>
              <a:chOff x="1248950" y="4479490"/>
              <a:chExt cx="6322250" cy="2903996"/>
            </a:xfrm>
          </p:grpSpPr>
          <p:sp>
            <p:nvSpPr>
              <p:cNvPr id="350" name="Google Shape;350;p36"/>
              <p:cNvSpPr/>
              <p:nvPr/>
            </p:nvSpPr>
            <p:spPr>
              <a:xfrm>
                <a:off x="1249000" y="4479490"/>
                <a:ext cx="6322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1" name="Google Shape;351;p36"/>
              <p:cNvSpPr/>
              <p:nvPr/>
            </p:nvSpPr>
            <p:spPr>
              <a:xfrm>
                <a:off x="1249000" y="4666303"/>
                <a:ext cx="6322200" cy="25029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52" name="Google Shape;352;p36"/>
              <p:cNvSpPr/>
              <p:nvPr/>
            </p:nvSpPr>
            <p:spPr>
              <a:xfrm>
                <a:off x="1248950" y="5504887"/>
                <a:ext cx="6322200" cy="187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53" name="Google Shape;353;p36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4" name="Google Shape;354;p36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5" name="Google Shape;355;p36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56" name="Google Shape;356;p36"/>
          <p:cNvGrpSpPr/>
          <p:nvPr/>
        </p:nvGrpSpPr>
        <p:grpSpPr>
          <a:xfrm>
            <a:off x="1356306" y="2598180"/>
            <a:ext cx="6431386" cy="2768375"/>
            <a:chOff x="1391095" y="2582325"/>
            <a:chExt cx="6214500" cy="2768375"/>
          </a:xfrm>
        </p:grpSpPr>
        <p:sp>
          <p:nvSpPr>
            <p:cNvPr id="357" name="Google Shape;357;p36"/>
            <p:cNvSpPr txBox="1"/>
            <p:nvPr/>
          </p:nvSpPr>
          <p:spPr>
            <a:xfrm>
              <a:off x="177689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with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Ada.Text_IO;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use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Ada.Text_IO;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function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Add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(A :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Integer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 B :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Integer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return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Integer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return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A + B;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Add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Put_Line (</a:t>
              </a:r>
              <a:r>
                <a:rPr lang="en">
                  <a:solidFill>
                    <a:srgbClr val="FFE599"/>
                  </a:solidFill>
                  <a:latin typeface="Consolas"/>
                  <a:ea typeface="Consolas"/>
                  <a:cs typeface="Consolas"/>
                  <a:sym typeface="Consolas"/>
                </a:rPr>
                <a:t>"3 + 5 = "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&amp; Add(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3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,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5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)’Image);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Main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358" name="Google Shape;358;p36"/>
            <p:cNvSpPr txBox="1"/>
            <p:nvPr/>
          </p:nvSpPr>
          <p:spPr>
            <a:xfrm>
              <a:off x="139109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08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09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359" name="Google Shape;359;p36"/>
          <p:cNvSpPr txBox="1"/>
          <p:nvPr/>
        </p:nvSpPr>
        <p:spPr>
          <a:xfrm>
            <a:off x="267750" y="5783175"/>
            <a:ext cx="86085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Procedures are 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functions that don’t return any value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 (like C void functions). They can alter the parameters that are passed in though.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37"/>
          <p:cNvSpPr txBox="1"/>
          <p:nvPr/>
        </p:nvSpPr>
        <p:spPr>
          <a:xfrm>
            <a:off x="912250" y="1432849"/>
            <a:ext cx="74610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This is just the tip of the iceberg.  Ada is a very mature, modern language with lots of useful features.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279250" y="3255326"/>
            <a:ext cx="4429500" cy="261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Object Oriented Programming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Generics (Templates)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Concurrency/Multitasking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Packages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so</a:t>
            </a: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much more!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232300" y="2592317"/>
            <a:ext cx="45234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Ada also includes...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7" name="Google Shape;367;p37"/>
          <p:cNvSpPr txBox="1"/>
          <p:nvPr/>
        </p:nvSpPr>
        <p:spPr>
          <a:xfrm>
            <a:off x="232300" y="6084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 is so much more...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68" name="Google Shape;368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4550" y="2494549"/>
            <a:ext cx="4058652" cy="40586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ED857F"/>
        </a:solidFill>
      </p:bgPr>
    </p:bg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20"/>
          <p:cNvSpPr txBox="1"/>
          <p:nvPr>
            <p:ph type="title"/>
          </p:nvPr>
        </p:nvSpPr>
        <p:spPr>
          <a:xfrm>
            <a:off x="161550" y="573035"/>
            <a:ext cx="8820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Using your Web Browser, 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Open this URL: 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" name="Google Shape;119;p20"/>
          <p:cNvSpPr/>
          <p:nvPr/>
        </p:nvSpPr>
        <p:spPr>
          <a:xfrm>
            <a:off x="877950" y="1859800"/>
            <a:ext cx="7388100" cy="893700"/>
          </a:xfrm>
          <a:prstGeom prst="rect">
            <a:avLst/>
          </a:prstGeom>
          <a:solidFill>
            <a:srgbClr val="ED857F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http://mlhlocal.host/lhd-resources</a:t>
            </a:r>
            <a:endParaRPr sz="3000">
              <a:solidFill>
                <a:srgbClr val="FFD966"/>
              </a:solidFill>
            </a:endParaRPr>
          </a:p>
        </p:txBody>
      </p:sp>
      <p:cxnSp>
        <p:nvCxnSpPr>
          <p:cNvPr id="120" name="Google Shape;120;p20"/>
          <p:cNvCxnSpPr/>
          <p:nvPr/>
        </p:nvCxnSpPr>
        <p:spPr>
          <a:xfrm>
            <a:off x="0" y="3429000"/>
            <a:ext cx="89358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21" name="Google Shape;121;p20"/>
          <p:cNvSpPr txBox="1"/>
          <p:nvPr>
            <p:ph idx="2" type="title"/>
          </p:nvPr>
        </p:nvSpPr>
        <p:spPr>
          <a:xfrm>
            <a:off x="161550" y="3966203"/>
            <a:ext cx="8820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Click on the workshop you’re attending, and find:</a:t>
            </a:r>
            <a:endParaRPr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" name="Google Shape;122;p20"/>
          <p:cNvSpPr txBox="1"/>
          <p:nvPr/>
        </p:nvSpPr>
        <p:spPr>
          <a:xfrm>
            <a:off x="161550" y="4795691"/>
            <a:ext cx="41472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Setup Instructions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 Code Samples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demo project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3" name="Google Shape;123;p20"/>
          <p:cNvSpPr txBox="1"/>
          <p:nvPr/>
        </p:nvSpPr>
        <p:spPr>
          <a:xfrm>
            <a:off x="4835250" y="4795691"/>
            <a:ext cx="4147200" cy="166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A Workshop FAQ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These Workshop Slides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More Learning Resources</a:t>
            </a:r>
            <a:endParaRPr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4" name="Google Shape;124;p20"/>
          <p:cNvSpPr/>
          <p:nvPr/>
        </p:nvSpPr>
        <p:spPr>
          <a:xfrm>
            <a:off x="145375" y="171025"/>
            <a:ext cx="350700" cy="35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5" name="Google Shape;125;p20"/>
          <p:cNvSpPr txBox="1"/>
          <p:nvPr/>
        </p:nvSpPr>
        <p:spPr>
          <a:xfrm>
            <a:off x="98425" y="119725"/>
            <a:ext cx="444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6" name="Google Shape;126;p20"/>
          <p:cNvSpPr/>
          <p:nvPr/>
        </p:nvSpPr>
        <p:spPr>
          <a:xfrm>
            <a:off x="208500" y="3649825"/>
            <a:ext cx="350700" cy="35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27" name="Google Shape;127;p20"/>
          <p:cNvSpPr txBox="1"/>
          <p:nvPr/>
        </p:nvSpPr>
        <p:spPr>
          <a:xfrm>
            <a:off x="161550" y="3598525"/>
            <a:ext cx="444600" cy="45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1800"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8"/>
          <p:cNvSpPr txBox="1"/>
          <p:nvPr/>
        </p:nvSpPr>
        <p:spPr>
          <a:xfrm>
            <a:off x="232300" y="6084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Meet SPARK Ada.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74" name="Google Shape;374;p38"/>
          <p:cNvPicPr preferRelativeResize="0"/>
          <p:nvPr/>
        </p:nvPicPr>
        <p:blipFill rotWithShape="1">
          <a:blip r:embed="rId3">
            <a:alphaModFix/>
          </a:blip>
          <a:srcRect b="40925" l="0" r="0" t="15985"/>
          <a:stretch/>
        </p:blipFill>
        <p:spPr>
          <a:xfrm>
            <a:off x="4984613" y="1719600"/>
            <a:ext cx="3916176" cy="713225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375" name="Google Shape;375;p38"/>
          <p:cNvGrpSpPr/>
          <p:nvPr/>
        </p:nvGrpSpPr>
        <p:grpSpPr>
          <a:xfrm>
            <a:off x="232300" y="1719600"/>
            <a:ext cx="4195208" cy="1957200"/>
            <a:chOff x="174700" y="3273600"/>
            <a:chExt cx="4195208" cy="1957200"/>
          </a:xfrm>
        </p:grpSpPr>
        <p:grpSp>
          <p:nvGrpSpPr>
            <p:cNvPr id="376" name="Google Shape;376;p38"/>
            <p:cNvGrpSpPr/>
            <p:nvPr/>
          </p:nvGrpSpPr>
          <p:grpSpPr>
            <a:xfrm>
              <a:off x="174700" y="3621600"/>
              <a:ext cx="4195208" cy="1609200"/>
              <a:chOff x="160474" y="0"/>
              <a:chExt cx="5525100" cy="1609200"/>
            </a:xfrm>
          </p:grpSpPr>
          <p:sp>
            <p:nvSpPr>
              <p:cNvPr id="377" name="Google Shape;377;p38"/>
              <p:cNvSpPr/>
              <p:nvPr/>
            </p:nvSpPr>
            <p:spPr>
              <a:xfrm>
                <a:off x="160474" y="0"/>
                <a:ext cx="5525100" cy="1609200"/>
              </a:xfrm>
              <a:prstGeom prst="rect">
                <a:avLst/>
              </a:prstGeom>
              <a:solidFill>
                <a:srgbClr val="5EA5E5"/>
              </a:solidFill>
              <a:ln cap="flat" cmpd="sng" w="25400">
                <a:solidFill>
                  <a:srgbClr val="35353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5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78" name="Google Shape;378;p38"/>
              <p:cNvSpPr txBox="1"/>
              <p:nvPr/>
            </p:nvSpPr>
            <p:spPr>
              <a:xfrm>
                <a:off x="240449" y="159600"/>
                <a:ext cx="5367000" cy="14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0800" lIns="50800" spcFirstLastPara="1" rIns="50800" wrap="square" tIns="508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 u="sng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SPARK Ada:</a:t>
                </a:r>
                <a:r>
                  <a:rPr lang="en"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A subset of the Ada programming language, designed for program verification.  In this workshop we’ll be using SPARK Ada.</a:t>
                </a:r>
                <a:endParaRPr sz="18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79" name="Google Shape;379;p38"/>
            <p:cNvSpPr/>
            <p:nvPr/>
          </p:nvSpPr>
          <p:spPr>
            <a:xfrm>
              <a:off x="174700" y="3273600"/>
              <a:ext cx="4195200" cy="3480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b="1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380" name="Google Shape;380;p38"/>
          <p:cNvGrpSpPr/>
          <p:nvPr/>
        </p:nvGrpSpPr>
        <p:grpSpPr>
          <a:xfrm>
            <a:off x="232300" y="3927600"/>
            <a:ext cx="4195208" cy="1957200"/>
            <a:chOff x="174700" y="3273600"/>
            <a:chExt cx="4195208" cy="1957200"/>
          </a:xfrm>
        </p:grpSpPr>
        <p:grpSp>
          <p:nvGrpSpPr>
            <p:cNvPr id="381" name="Google Shape;381;p38"/>
            <p:cNvGrpSpPr/>
            <p:nvPr/>
          </p:nvGrpSpPr>
          <p:grpSpPr>
            <a:xfrm>
              <a:off x="174700" y="3621600"/>
              <a:ext cx="4195208" cy="1609200"/>
              <a:chOff x="160474" y="0"/>
              <a:chExt cx="5525100" cy="1609200"/>
            </a:xfrm>
          </p:grpSpPr>
          <p:sp>
            <p:nvSpPr>
              <p:cNvPr id="382" name="Google Shape;382;p38"/>
              <p:cNvSpPr/>
              <p:nvPr/>
            </p:nvSpPr>
            <p:spPr>
              <a:xfrm>
                <a:off x="160474" y="0"/>
                <a:ext cx="5525100" cy="1609200"/>
              </a:xfrm>
              <a:prstGeom prst="rect">
                <a:avLst/>
              </a:prstGeom>
              <a:solidFill>
                <a:srgbClr val="5EA5E5"/>
              </a:solidFill>
              <a:ln cap="flat" cmpd="sng" w="25400">
                <a:solidFill>
                  <a:srgbClr val="353535"/>
                </a:solidFill>
                <a:prstDash val="solid"/>
                <a:miter lim="400000"/>
                <a:headEnd len="sm" w="sm" type="none"/>
                <a:tailEnd len="sm" w="sm" type="none"/>
              </a:ln>
            </p:spPr>
            <p:txBody>
              <a:bodyPr anchorCtr="0" anchor="ctr" bIns="50800" lIns="50800" spcFirstLastPara="1" rIns="50800" wrap="square" tIns="508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FFFFFF"/>
                  </a:buClr>
                  <a:buFont typeface="Helvetica Neue Light"/>
                  <a:buNone/>
                </a:pPr>
                <a:r>
                  <a:t/>
                </a:r>
                <a:endParaRPr b="0" i="0" sz="2500" u="none" cap="none" strike="noStrike">
                  <a:solidFill>
                    <a:srgbClr val="FFFFFF"/>
                  </a:solidFill>
                  <a:latin typeface="Helvetica Neue Light"/>
                  <a:ea typeface="Helvetica Neue Light"/>
                  <a:cs typeface="Helvetica Neue Light"/>
                  <a:sym typeface="Helvetica Neue Light"/>
                </a:endParaRPr>
              </a:p>
            </p:txBody>
          </p:sp>
          <p:sp>
            <p:nvSpPr>
              <p:cNvPr id="383" name="Google Shape;383;p38"/>
              <p:cNvSpPr txBox="1"/>
              <p:nvPr/>
            </p:nvSpPr>
            <p:spPr>
              <a:xfrm>
                <a:off x="240449" y="159600"/>
                <a:ext cx="5367000" cy="14496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50800" lIns="50800" spcFirstLastPara="1" rIns="50800" wrap="square" tIns="50800">
                <a:noAutofit/>
              </a:bodyPr>
              <a:lstStyle/>
              <a:p>
                <a:pPr indent="0" lvl="0" marL="0" rtl="0" algn="l">
                  <a:lnSpc>
                    <a:spcPct val="115000"/>
                  </a:lnSpc>
                  <a:spcBef>
                    <a:spcPts val="0"/>
                  </a:spcBef>
                  <a:spcAft>
                    <a:spcPts val="100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b="1" lang="en" sz="1800" u="sng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Program Verification:</a:t>
                </a:r>
                <a:r>
                  <a:rPr lang="en"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How to check that source code is well formed, performs as intended, </a:t>
                </a:r>
                <a:r>
                  <a:rPr lang="en"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and</a:t>
                </a:r>
                <a:r>
                  <a:rPr lang="en" sz="1800">
                    <a:solidFill>
                      <a:schemeClr val="dk1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is bug free.</a:t>
                </a:r>
                <a:endParaRPr sz="1800">
                  <a:latin typeface="Open Sans"/>
                  <a:ea typeface="Open Sans"/>
                  <a:cs typeface="Open Sans"/>
                  <a:sym typeface="Open Sans"/>
                </a:endParaRPr>
              </a:p>
            </p:txBody>
          </p:sp>
        </p:grpSp>
        <p:sp>
          <p:nvSpPr>
            <p:cNvPr id="384" name="Google Shape;384;p38"/>
            <p:cNvSpPr/>
            <p:nvPr/>
          </p:nvSpPr>
          <p:spPr>
            <a:xfrm>
              <a:off x="174700" y="3273600"/>
              <a:ext cx="4195200" cy="3480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Key Term</a:t>
              </a:r>
              <a:endParaRPr b="1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385" name="Google Shape;385;p38"/>
          <p:cNvSpPr txBox="1"/>
          <p:nvPr/>
        </p:nvSpPr>
        <p:spPr>
          <a:xfrm>
            <a:off x="4780775" y="3274800"/>
            <a:ext cx="41952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No Syntax Errors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-</a:t>
            </a:r>
            <a:b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Is the code properly formatted &amp; will it compile?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There are No Run-time Errors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No exceptions, no buffer overflows, no division by zero, etc.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800"/>
              <a:buFont typeface="Open Sans"/>
              <a:buChar char="●"/>
            </a:pP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Your Theories 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- True or False expressions that you write and the compiler verifies.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6" name="Google Shape;386;p38"/>
          <p:cNvSpPr txBox="1"/>
          <p:nvPr/>
        </p:nvSpPr>
        <p:spPr>
          <a:xfrm>
            <a:off x="4984625" y="2659525"/>
            <a:ext cx="39162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SPARK Ada can prove...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9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does SPARK find bugs?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2" name="Google Shape;392;p39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SPARK Ada’s tools analyze your code for exceptions &amp; erroneous behavior.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393" name="Google Shape;393;p39"/>
          <p:cNvGrpSpPr/>
          <p:nvPr/>
        </p:nvGrpSpPr>
        <p:grpSpPr>
          <a:xfrm>
            <a:off x="4948625" y="2702837"/>
            <a:ext cx="4083950" cy="1452329"/>
            <a:chOff x="1248950" y="4479479"/>
            <a:chExt cx="4083950" cy="1344003"/>
          </a:xfrm>
        </p:grpSpPr>
        <p:grpSp>
          <p:nvGrpSpPr>
            <p:cNvPr id="394" name="Google Shape;394;p39"/>
            <p:cNvGrpSpPr/>
            <p:nvPr/>
          </p:nvGrpSpPr>
          <p:grpSpPr>
            <a:xfrm>
              <a:off x="1248950" y="4479479"/>
              <a:ext cx="4083950" cy="1344003"/>
              <a:chOff x="1248950" y="4479479"/>
              <a:chExt cx="4083950" cy="1344003"/>
            </a:xfrm>
          </p:grpSpPr>
          <p:sp>
            <p:nvSpPr>
              <p:cNvPr id="395" name="Google Shape;395;p39"/>
              <p:cNvSpPr/>
              <p:nvPr/>
            </p:nvSpPr>
            <p:spPr>
              <a:xfrm>
                <a:off x="1249000" y="4479479"/>
                <a:ext cx="40839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6" name="Google Shape;396;p39"/>
              <p:cNvSpPr/>
              <p:nvPr/>
            </p:nvSpPr>
            <p:spPr>
              <a:xfrm>
                <a:off x="1249000" y="4666297"/>
                <a:ext cx="40839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397" name="Google Shape;397;p39"/>
              <p:cNvSpPr/>
              <p:nvPr/>
            </p:nvSpPr>
            <p:spPr>
              <a:xfrm>
                <a:off x="1248950" y="5504882"/>
                <a:ext cx="4083900" cy="31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398" name="Google Shape;398;p39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9" name="Google Shape;399;p39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00" name="Google Shape;400;p39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1" name="Google Shape;401;p39"/>
          <p:cNvGrpSpPr/>
          <p:nvPr/>
        </p:nvGrpSpPr>
        <p:grpSpPr>
          <a:xfrm>
            <a:off x="4998750" y="2802809"/>
            <a:ext cx="3983700" cy="989935"/>
            <a:chOff x="1464725" y="2582325"/>
            <a:chExt cx="3983700" cy="2767500"/>
          </a:xfrm>
        </p:grpSpPr>
        <p:sp>
          <p:nvSpPr>
            <p:cNvPr id="402" name="Google Shape;402;p39"/>
            <p:cNvSpPr txBox="1"/>
            <p:nvPr/>
          </p:nvSpPr>
          <p:spPr>
            <a:xfrm>
              <a:off x="1850525" y="2583189"/>
              <a:ext cx="3597900" cy="2022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My_Array (Index) := (X * Y) / Z;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03" name="Google Shape;403;p39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04" name="Google Shape;404;p39"/>
          <p:cNvSpPr txBox="1"/>
          <p:nvPr/>
        </p:nvSpPr>
        <p:spPr>
          <a:xfrm>
            <a:off x="161550" y="2539900"/>
            <a:ext cx="4575300" cy="379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Questions SPARK asks...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Are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My_Array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Index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Y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, and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initialized?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Index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in the bounds of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My_Array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Could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(X * Y) / Z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be potentially out of range?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Could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(X * Y) / Z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potentially cause an overflow?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Is </a:t>
            </a:r>
            <a:r>
              <a:rPr lang="en" sz="18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Z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 potentially equal to </a:t>
            </a:r>
            <a:r>
              <a:rPr lang="en" sz="18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40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SPARK Ada example.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0" name="Google Shape;410;p40"/>
          <p:cNvSpPr txBox="1"/>
          <p:nvPr/>
        </p:nvSpPr>
        <p:spPr>
          <a:xfrm>
            <a:off x="161550" y="14025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Here is a </a:t>
            </a:r>
            <a:r>
              <a:rPr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procedure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called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Inc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that 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takes in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 “small int”</a:t>
            </a:r>
            <a:br>
              <a:rPr lang="en" sz="2200">
                <a:latin typeface="Open Sans"/>
                <a:ea typeface="Open Sans"/>
                <a:cs typeface="Open Sans"/>
                <a:sym typeface="Open Sans"/>
              </a:rPr>
            </a:b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and increments it by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+1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1" name="Google Shape;411;p40"/>
          <p:cNvSpPr txBox="1"/>
          <p:nvPr/>
        </p:nvSpPr>
        <p:spPr>
          <a:xfrm>
            <a:off x="2832038" y="2429750"/>
            <a:ext cx="3858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12" name="Google Shape;412;p40"/>
          <p:cNvGrpSpPr/>
          <p:nvPr/>
        </p:nvGrpSpPr>
        <p:grpSpPr>
          <a:xfrm>
            <a:off x="458772" y="2771425"/>
            <a:ext cx="4777250" cy="2660872"/>
            <a:chOff x="1248959" y="4479479"/>
            <a:chExt cx="4777250" cy="2462403"/>
          </a:xfrm>
        </p:grpSpPr>
        <p:grpSp>
          <p:nvGrpSpPr>
            <p:cNvPr id="413" name="Google Shape;413;p40"/>
            <p:cNvGrpSpPr/>
            <p:nvPr/>
          </p:nvGrpSpPr>
          <p:grpSpPr>
            <a:xfrm>
              <a:off x="1248959" y="4479479"/>
              <a:ext cx="4777250" cy="2462403"/>
              <a:chOff x="1248959" y="4479479"/>
              <a:chExt cx="4777250" cy="2462403"/>
            </a:xfrm>
          </p:grpSpPr>
          <p:sp>
            <p:nvSpPr>
              <p:cNvPr id="414" name="Google Shape;414;p40"/>
              <p:cNvSpPr/>
              <p:nvPr/>
            </p:nvSpPr>
            <p:spPr>
              <a:xfrm>
                <a:off x="1249009" y="4479479"/>
                <a:ext cx="4777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5" name="Google Shape;415;p40"/>
              <p:cNvSpPr/>
              <p:nvPr/>
            </p:nvSpPr>
            <p:spPr>
              <a:xfrm>
                <a:off x="1249009" y="4666297"/>
                <a:ext cx="4777200" cy="15480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16" name="Google Shape;416;p40"/>
              <p:cNvSpPr/>
              <p:nvPr/>
            </p:nvSpPr>
            <p:spPr>
              <a:xfrm>
                <a:off x="1248959" y="5504882"/>
                <a:ext cx="4777200" cy="14370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17" name="Google Shape;417;p40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0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9" name="Google Shape;419;p40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20" name="Google Shape;420;p40"/>
          <p:cNvGrpSpPr/>
          <p:nvPr/>
        </p:nvGrpSpPr>
        <p:grpSpPr>
          <a:xfrm>
            <a:off x="512638" y="3009845"/>
            <a:ext cx="4723209" cy="2336223"/>
            <a:chOff x="1464725" y="2582325"/>
            <a:chExt cx="4723209" cy="2768365"/>
          </a:xfrm>
        </p:grpSpPr>
        <p:sp>
          <p:nvSpPr>
            <p:cNvPr id="421" name="Google Shape;421;p40"/>
            <p:cNvSpPr txBox="1"/>
            <p:nvPr/>
          </p:nvSpPr>
          <p:spPr>
            <a:xfrm>
              <a:off x="1850534" y="2583190"/>
              <a:ext cx="43374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package body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Inc</a:t>
              </a:r>
              <a:endParaRPr>
                <a:solidFill>
                  <a:srgbClr val="99F48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with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SPARK_Mode =&gt; On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Inc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(X: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in out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Small_Int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)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  X := X +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Inc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Inc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22" name="Google Shape;422;p40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08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09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23" name="Google Shape;423;p40"/>
          <p:cNvSpPr txBox="1"/>
          <p:nvPr/>
        </p:nvSpPr>
        <p:spPr>
          <a:xfrm>
            <a:off x="373938" y="2429738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inc.adb: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24" name="Google Shape;424;p40"/>
          <p:cNvSpPr txBox="1"/>
          <p:nvPr/>
        </p:nvSpPr>
        <p:spPr>
          <a:xfrm>
            <a:off x="5327850" y="2660379"/>
            <a:ext cx="3654600" cy="380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What does this code do?</a:t>
            </a:r>
            <a:endParaRPr b="1" sz="18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1: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Define the package body for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Inc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2: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Enable SPARK mode for program verification.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5: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Define a procedure called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Inc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that takes a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Small_Int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called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&amp; updates it.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Lines 6 - 8: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Update the variable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to equal itself plus </a:t>
            </a:r>
            <a:r>
              <a:rPr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41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 SPARK Ada example.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0" name="Google Shape;430;p41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What about the package specification for the Inc package?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31" name="Google Shape;431;p41"/>
          <p:cNvSpPr txBox="1"/>
          <p:nvPr/>
        </p:nvSpPr>
        <p:spPr>
          <a:xfrm>
            <a:off x="2832038" y="2115350"/>
            <a:ext cx="3858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432" name="Google Shape;432;p41"/>
          <p:cNvGrpSpPr/>
          <p:nvPr/>
        </p:nvGrpSpPr>
        <p:grpSpPr>
          <a:xfrm>
            <a:off x="287175" y="2457025"/>
            <a:ext cx="4370150" cy="2660872"/>
            <a:chOff x="1248962" y="4479479"/>
            <a:chExt cx="4370150" cy="2462403"/>
          </a:xfrm>
        </p:grpSpPr>
        <p:grpSp>
          <p:nvGrpSpPr>
            <p:cNvPr id="433" name="Google Shape;433;p41"/>
            <p:cNvGrpSpPr/>
            <p:nvPr/>
          </p:nvGrpSpPr>
          <p:grpSpPr>
            <a:xfrm>
              <a:off x="1248962" y="4479479"/>
              <a:ext cx="4370150" cy="2462403"/>
              <a:chOff x="1248962" y="4479479"/>
              <a:chExt cx="4370150" cy="2462403"/>
            </a:xfrm>
          </p:grpSpPr>
          <p:sp>
            <p:nvSpPr>
              <p:cNvPr id="434" name="Google Shape;434;p41"/>
              <p:cNvSpPr/>
              <p:nvPr/>
            </p:nvSpPr>
            <p:spPr>
              <a:xfrm>
                <a:off x="1249012" y="4479479"/>
                <a:ext cx="43701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5" name="Google Shape;435;p41"/>
              <p:cNvSpPr/>
              <p:nvPr/>
            </p:nvSpPr>
            <p:spPr>
              <a:xfrm>
                <a:off x="1249012" y="4666297"/>
                <a:ext cx="4370100" cy="15480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436" name="Google Shape;436;p41"/>
              <p:cNvSpPr/>
              <p:nvPr/>
            </p:nvSpPr>
            <p:spPr>
              <a:xfrm>
                <a:off x="1248962" y="5504882"/>
                <a:ext cx="4370100" cy="14370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37" name="Google Shape;437;p41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8" name="Google Shape;438;p41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9" name="Google Shape;439;p41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40" name="Google Shape;440;p41"/>
          <p:cNvGrpSpPr/>
          <p:nvPr/>
        </p:nvGrpSpPr>
        <p:grpSpPr>
          <a:xfrm>
            <a:off x="341038" y="2648045"/>
            <a:ext cx="4316112" cy="2336223"/>
            <a:chOff x="1464725" y="2582325"/>
            <a:chExt cx="4316112" cy="2768365"/>
          </a:xfrm>
        </p:grpSpPr>
        <p:sp>
          <p:nvSpPr>
            <p:cNvPr id="441" name="Google Shape;441;p41"/>
            <p:cNvSpPr txBox="1"/>
            <p:nvPr/>
          </p:nvSpPr>
          <p:spPr>
            <a:xfrm>
              <a:off x="1850537" y="2583190"/>
              <a:ext cx="39303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package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Inc</a:t>
              </a:r>
              <a:endParaRPr>
                <a:solidFill>
                  <a:srgbClr val="99F48C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with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SPARK_Mode =&gt; On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type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Small_Int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is range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-128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..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127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Inc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(X: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in out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Small_Int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 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with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Pre  =&gt; (X &lt; Small_Int'Last),</a:t>
              </a:r>
              <a:endParaRPr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         Post =&gt; (X = X'Old + 1)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Inc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442" name="Google Shape;442;p41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08</a:t>
              </a:r>
              <a:endParaRPr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09</a:t>
              </a:r>
              <a:endParaRPr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443" name="Google Shape;443;p41"/>
          <p:cNvSpPr txBox="1"/>
          <p:nvPr/>
        </p:nvSpPr>
        <p:spPr>
          <a:xfrm>
            <a:off x="202338" y="2115338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inc.ads</a:t>
            </a: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444" name="Google Shape;444;p41"/>
          <p:cNvSpPr txBox="1"/>
          <p:nvPr/>
        </p:nvSpPr>
        <p:spPr>
          <a:xfrm>
            <a:off x="4722425" y="2063750"/>
            <a:ext cx="4205700" cy="45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What does this code do?</a:t>
            </a:r>
            <a:endParaRPr b="1" sz="18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1: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Define the package specification for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Inc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2: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Enable SPARK mode for program verification.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5: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Define a new type called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Small_Int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that is an Integer between </a:t>
            </a:r>
            <a:r>
              <a:rPr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-128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+127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7: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Define a specification for calling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Inc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a procedure that takes a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Small_Int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called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updates it.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8: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Verify that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is always less than </a:t>
            </a:r>
            <a:r>
              <a:rPr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+127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before the procedure is called.</a:t>
            </a:r>
            <a:endParaRPr b="1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17500" lvl="0" marL="4572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400"/>
              <a:buFont typeface="Open Sans"/>
              <a:buChar char="●"/>
            </a:pPr>
            <a:r>
              <a:rPr b="1"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Line 9: 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Verify that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’s new value is equal to </a:t>
            </a:r>
            <a:r>
              <a:rPr lang="en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X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’s old value plus </a:t>
            </a:r>
            <a:r>
              <a:rPr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after the procedure completes.</a:t>
            </a:r>
            <a:endParaRPr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41"/>
          <p:cNvSpPr txBox="1"/>
          <p:nvPr/>
        </p:nvSpPr>
        <p:spPr>
          <a:xfrm>
            <a:off x="254650" y="5234150"/>
            <a:ext cx="44352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>
                <a:solidFill>
                  <a:srgbClr val="595959"/>
                </a:solidFill>
                <a:latin typeface="Open Sans"/>
                <a:ea typeface="Open Sans"/>
                <a:cs typeface="Open Sans"/>
                <a:sym typeface="Open Sans"/>
              </a:rPr>
              <a:t>(*) Lines 8 &amp; 9 use SPARK’s proof of properties feature. </a:t>
            </a:r>
            <a:endParaRPr i="1">
              <a:solidFill>
                <a:srgbClr val="595959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p42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Running the SPARK Prover.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1" name="Google Shape;451;p42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When you run the SPARK prover, it will identify the specific lines in your code that could cause bugs.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2" name="Google Shape;452;p42"/>
          <p:cNvSpPr txBox="1"/>
          <p:nvPr/>
        </p:nvSpPr>
        <p:spPr>
          <a:xfrm>
            <a:off x="267750" y="5630775"/>
            <a:ext cx="86085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For example, here we are calling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Increment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with an argument that will cause the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Pre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check to fail.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53" name="Google Shape;453;p42"/>
          <p:cNvPicPr preferRelativeResize="0"/>
          <p:nvPr/>
        </p:nvPicPr>
        <p:blipFill rotWithShape="1">
          <a:blip r:embed="rId3">
            <a:alphaModFix/>
          </a:blip>
          <a:srcRect b="2238" l="2863" r="3248" t="3315"/>
          <a:stretch/>
        </p:blipFill>
        <p:spPr>
          <a:xfrm>
            <a:off x="2341675" y="2482175"/>
            <a:ext cx="4434000" cy="2926800"/>
          </a:xfrm>
          <a:prstGeom prst="corner">
            <a:avLst>
              <a:gd fmla="val 93332" name="adj1"/>
              <a:gd fmla="val 59250" name="adj2"/>
            </a:avLst>
          </a:prstGeom>
          <a:noFill/>
          <a:ln>
            <a:noFill/>
          </a:ln>
          <a:effectLst>
            <a:outerShdw blurRad="185738" rotWithShape="0" algn="bl" dir="2700000" dist="161925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8" name="Google Shape;4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331806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4"/>
          <p:cNvSpPr txBox="1"/>
          <p:nvPr/>
        </p:nvSpPr>
        <p:spPr>
          <a:xfrm>
            <a:off x="161550" y="645800"/>
            <a:ext cx="8820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Go to </a:t>
            </a:r>
            <a:r>
              <a:rPr b="1" lang="en" sz="2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mlhlocal.host/learn-ada</a:t>
            </a:r>
            <a:endParaRPr b="1" sz="28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44"/>
          <p:cNvSpPr/>
          <p:nvPr/>
        </p:nvSpPr>
        <p:spPr>
          <a:xfrm>
            <a:off x="1606200" y="2982150"/>
            <a:ext cx="5931600" cy="893700"/>
          </a:xfrm>
          <a:prstGeom prst="rect">
            <a:avLst/>
          </a:prstGeom>
          <a:solidFill>
            <a:srgbClr val="353535"/>
          </a:solidFill>
          <a:ln cap="flat" cmpd="sng" w="28575">
            <a:solidFill>
              <a:srgbClr val="5EA5E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mlhlocal.host/MLHLearnAda</a:t>
            </a:r>
            <a:endParaRPr b="1" sz="24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5" name="Google Shape;465;p44"/>
          <p:cNvSpPr txBox="1"/>
          <p:nvPr/>
        </p:nvSpPr>
        <p:spPr>
          <a:xfrm>
            <a:off x="161550" y="1700438"/>
            <a:ext cx="8820900" cy="83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Navigate to </a:t>
            </a:r>
            <a:r>
              <a:rPr lang="en" sz="24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mlhlocal.host/learn-ada</a:t>
            </a: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in your browser and go to Labs-&gt;Major League Hacking-&gt;Let’s Build a Stack 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66" name="Google Shape;466;p4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2350" y="3640250"/>
            <a:ext cx="3694299" cy="3694299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44"/>
          <p:cNvSpPr txBox="1"/>
          <p:nvPr/>
        </p:nvSpPr>
        <p:spPr>
          <a:xfrm>
            <a:off x="2129106" y="3640275"/>
            <a:ext cx="48858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Raise your hand if you’re having any trouble!</a:t>
            </a:r>
            <a:endParaRPr b="1" i="1" sz="30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45"/>
          <p:cNvSpPr txBox="1"/>
          <p:nvPr/>
        </p:nvSpPr>
        <p:spPr>
          <a:xfrm>
            <a:off x="161550" y="645800"/>
            <a:ext cx="8820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Meet </a:t>
            </a:r>
            <a:r>
              <a:rPr b="1" lang="en" sz="28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mlhlocal.host/learn-ada</a:t>
            </a:r>
            <a:endParaRPr b="1" sz="28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45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Learn Adacore</a:t>
            </a:r>
            <a:r>
              <a:rPr lang="en" sz="2100">
                <a:latin typeface="Open Sans"/>
                <a:ea typeface="Open Sans"/>
                <a:cs typeface="Open Sans"/>
                <a:sym typeface="Open Sans"/>
              </a:rPr>
              <a:t> is an interactive learning website designed to help you get started with Ada without installing any software.</a:t>
            </a:r>
            <a:endParaRPr sz="21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74" name="Google Shape;474;p45"/>
          <p:cNvPicPr preferRelativeResize="0"/>
          <p:nvPr/>
        </p:nvPicPr>
        <p:blipFill rotWithShape="1">
          <a:blip r:embed="rId5">
            <a:alphaModFix/>
          </a:blip>
          <a:srcRect b="0" l="0" r="2486" t="388"/>
          <a:stretch/>
        </p:blipFill>
        <p:spPr>
          <a:xfrm>
            <a:off x="1369675" y="2330400"/>
            <a:ext cx="6404649" cy="4309350"/>
          </a:xfrm>
          <a:prstGeom prst="rect">
            <a:avLst/>
          </a:prstGeom>
          <a:noFill/>
          <a:ln>
            <a:noFill/>
          </a:ln>
          <a:effectLst>
            <a:outerShdw blurRad="242888" rotWithShape="0" algn="bl" dir="2700000" dist="161925">
              <a:srgbClr val="000000">
                <a:alpha val="12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46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Use tabs to navigate between source files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0" name="Google Shape;480;p46"/>
          <p:cNvPicPr preferRelativeResize="0"/>
          <p:nvPr/>
        </p:nvPicPr>
        <p:blipFill rotWithShape="1">
          <a:blip r:embed="rId3">
            <a:alphaModFix/>
          </a:blip>
          <a:srcRect b="1921" l="2351" r="3192" t="9142"/>
          <a:stretch/>
        </p:blipFill>
        <p:spPr>
          <a:xfrm>
            <a:off x="3095550" y="2266325"/>
            <a:ext cx="5622900" cy="4100100"/>
          </a:xfrm>
          <a:prstGeom prst="corner">
            <a:avLst>
              <a:gd fmla="val 94177" name="adj1"/>
              <a:gd fmla="val 91563" name="adj2"/>
            </a:avLst>
          </a:prstGeom>
          <a:noFill/>
          <a:ln>
            <a:noFill/>
          </a:ln>
          <a:effectLst>
            <a:outerShdw blurRad="300038" rotWithShape="0" algn="bl" dir="2700000" dist="200025">
              <a:srgbClr val="000000">
                <a:alpha val="18000"/>
              </a:srgbClr>
            </a:outerShdw>
          </a:effectLst>
        </p:spPr>
      </p:pic>
      <p:pic>
        <p:nvPicPr>
          <p:cNvPr id="481" name="Google Shape;481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2700000">
            <a:off x="162680" y="1073279"/>
            <a:ext cx="2968037" cy="296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85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47"/>
          <p:cNvSpPr txBox="1"/>
          <p:nvPr/>
        </p:nvSpPr>
        <p:spPr>
          <a:xfrm>
            <a:off x="161550" y="9770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The Reset button resets the editor back to the initial code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7" name="Google Shape;487;p47"/>
          <p:cNvPicPr preferRelativeResize="0"/>
          <p:nvPr/>
        </p:nvPicPr>
        <p:blipFill rotWithShape="1">
          <a:blip r:embed="rId3">
            <a:alphaModFix/>
          </a:blip>
          <a:srcRect b="1921" l="2351" r="3192" t="9142"/>
          <a:stretch/>
        </p:blipFill>
        <p:spPr>
          <a:xfrm>
            <a:off x="3095550" y="2266325"/>
            <a:ext cx="5622900" cy="4100100"/>
          </a:xfrm>
          <a:prstGeom prst="corner">
            <a:avLst>
              <a:gd fmla="val 94177" name="adj1"/>
              <a:gd fmla="val 91563" name="adj2"/>
            </a:avLst>
          </a:prstGeom>
          <a:noFill/>
          <a:ln>
            <a:noFill/>
          </a:ln>
          <a:effectLst>
            <a:outerShdw blurRad="300038" rotWithShape="0" algn="bl" dir="2700000" dist="200025">
              <a:srgbClr val="000000">
                <a:alpha val="18000"/>
              </a:srgbClr>
            </a:outerShdw>
          </a:effectLst>
        </p:spPr>
      </p:pic>
      <p:pic>
        <p:nvPicPr>
          <p:cNvPr id="488" name="Google Shape;488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9617578">
            <a:off x="524955" y="2917429"/>
            <a:ext cx="2968037" cy="29680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1"/>
          <p:cNvSpPr txBox="1"/>
          <p:nvPr>
            <p:ph type="title"/>
          </p:nvPr>
        </p:nvSpPr>
        <p:spPr>
          <a:xfrm>
            <a:off x="161550" y="1793600"/>
            <a:ext cx="8820900" cy="65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Our</a:t>
            </a:r>
            <a:r>
              <a:rPr b="1"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i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Mission</a:t>
            </a:r>
            <a:r>
              <a:rPr b="1" i="1" lang="en" sz="3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 is to Empower Hackers.</a:t>
            </a:r>
            <a:endParaRPr b="1" i="1" sz="3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3" name="Google Shape;133;p21"/>
          <p:cNvSpPr/>
          <p:nvPr/>
        </p:nvSpPr>
        <p:spPr>
          <a:xfrm>
            <a:off x="327825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65,000</a:t>
            </a:r>
            <a:r>
              <a:rPr b="1" lang="en" sz="36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36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HACKERS</a:t>
            </a:r>
            <a:endParaRPr sz="1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4" name="Google Shape;134;p21"/>
          <p:cNvSpPr/>
          <p:nvPr/>
        </p:nvSpPr>
        <p:spPr>
          <a:xfrm>
            <a:off x="3293550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12,000</a:t>
            </a:r>
            <a:r>
              <a:rPr b="1" lang="en" sz="36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4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PROJECTS CREATED</a:t>
            </a:r>
            <a:endParaRPr/>
          </a:p>
        </p:txBody>
      </p:sp>
      <p:sp>
        <p:nvSpPr>
          <p:cNvPr id="135" name="Google Shape;135;p21"/>
          <p:cNvSpPr/>
          <p:nvPr/>
        </p:nvSpPr>
        <p:spPr>
          <a:xfrm>
            <a:off x="6259275" y="2920148"/>
            <a:ext cx="2556900" cy="22404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4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400</a:t>
            </a:r>
            <a:r>
              <a:rPr b="1" lang="en" sz="36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+</a:t>
            </a:r>
            <a:endParaRPr b="1" sz="4800">
              <a:solidFill>
                <a:srgbClr val="EAEAEA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EAEAEA"/>
                </a:solidFill>
                <a:latin typeface="Open Sans"/>
                <a:ea typeface="Open Sans"/>
                <a:cs typeface="Open Sans"/>
                <a:sym typeface="Open Sans"/>
              </a:rPr>
              <a:t>CITIES</a:t>
            </a:r>
            <a:endParaRPr/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93548" y="366350"/>
            <a:ext cx="2556899" cy="1076763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/>
        </p:nvSpPr>
        <p:spPr>
          <a:xfrm>
            <a:off x="80850" y="5635200"/>
            <a:ext cx="8982300" cy="1000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We hope you learn something awesome today!</a:t>
            </a:r>
            <a:endParaRPr b="1" i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Find more resources: http://mlh.io/</a:t>
            </a:r>
            <a:endParaRPr i="1" sz="22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8"/>
          <p:cNvSpPr txBox="1"/>
          <p:nvPr/>
        </p:nvSpPr>
        <p:spPr>
          <a:xfrm>
            <a:off x="220825" y="9525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The Run button will run your code with the custom input as command line arguments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94" name="Google Shape;494;p48"/>
          <p:cNvPicPr preferRelativeResize="0"/>
          <p:nvPr/>
        </p:nvPicPr>
        <p:blipFill rotWithShape="1">
          <a:blip r:embed="rId3">
            <a:alphaModFix/>
          </a:blip>
          <a:srcRect b="1921" l="2351" r="3192" t="9142"/>
          <a:stretch/>
        </p:blipFill>
        <p:spPr>
          <a:xfrm>
            <a:off x="3095550" y="2266325"/>
            <a:ext cx="5622900" cy="4100100"/>
          </a:xfrm>
          <a:prstGeom prst="corner">
            <a:avLst>
              <a:gd fmla="val 94177" name="adj1"/>
              <a:gd fmla="val 91563" name="adj2"/>
            </a:avLst>
          </a:prstGeom>
          <a:noFill/>
          <a:ln>
            <a:noFill/>
          </a:ln>
          <a:effectLst>
            <a:outerShdw blurRad="300038" rotWithShape="0" algn="bl" dir="2700000" dist="200025">
              <a:srgbClr val="000000">
                <a:alpha val="18000"/>
              </a:srgbClr>
            </a:outerShdw>
          </a:effectLst>
        </p:spPr>
      </p:pic>
      <p:pic>
        <p:nvPicPr>
          <p:cNvPr id="495" name="Google Shape;49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6703479">
            <a:off x="1570530" y="4250353"/>
            <a:ext cx="2968038" cy="296803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6" name="Google Shape;496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103149">
            <a:off x="1085581" y="3038056"/>
            <a:ext cx="2330212" cy="2330192"/>
          </a:xfrm>
          <a:prstGeom prst="rect">
            <a:avLst/>
          </a:prstGeom>
          <a:noFill/>
          <a:ln>
            <a:noFill/>
          </a:ln>
        </p:spPr>
      </p:pic>
      <p:sp>
        <p:nvSpPr>
          <p:cNvPr id="497" name="Google Shape;497;p48"/>
          <p:cNvSpPr txBox="1"/>
          <p:nvPr/>
        </p:nvSpPr>
        <p:spPr>
          <a:xfrm>
            <a:off x="721350" y="2797800"/>
            <a:ext cx="1915500" cy="385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latin typeface="Open Sans"/>
                <a:ea typeface="Open Sans"/>
                <a:cs typeface="Open Sans"/>
                <a:sym typeface="Open Sans"/>
              </a:rPr>
              <a:t>Check this box!</a:t>
            </a:r>
            <a:endParaRPr b="1" sz="18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49"/>
          <p:cNvSpPr txBox="1"/>
          <p:nvPr/>
        </p:nvSpPr>
        <p:spPr>
          <a:xfrm>
            <a:off x="220825" y="8763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pen Sans"/>
                <a:ea typeface="Open Sans"/>
                <a:cs typeface="Open Sans"/>
                <a:sym typeface="Open Sans"/>
              </a:rPr>
              <a:t>The Prove button runs the SPARK provers.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600">
                <a:latin typeface="Open Sans"/>
                <a:ea typeface="Open Sans"/>
                <a:cs typeface="Open Sans"/>
                <a:sym typeface="Open Sans"/>
              </a:rPr>
              <a:t>Warnings and errors will appear in the output window.</a:t>
            </a:r>
            <a:endParaRPr b="1" sz="26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03" name="Google Shape;503;p49"/>
          <p:cNvPicPr preferRelativeResize="0"/>
          <p:nvPr/>
        </p:nvPicPr>
        <p:blipFill rotWithShape="1">
          <a:blip r:embed="rId3">
            <a:alphaModFix/>
          </a:blip>
          <a:srcRect b="1921" l="2351" r="3192" t="9142"/>
          <a:stretch/>
        </p:blipFill>
        <p:spPr>
          <a:xfrm>
            <a:off x="3095550" y="2266325"/>
            <a:ext cx="5622900" cy="4100100"/>
          </a:xfrm>
          <a:prstGeom prst="corner">
            <a:avLst>
              <a:gd fmla="val 94177" name="adj1"/>
              <a:gd fmla="val 91563" name="adj2"/>
            </a:avLst>
          </a:prstGeom>
          <a:noFill/>
          <a:ln>
            <a:noFill/>
          </a:ln>
          <a:effectLst>
            <a:outerShdw blurRad="300038" rotWithShape="0" algn="bl" dir="2700000" dist="200025">
              <a:srgbClr val="000000">
                <a:alpha val="18000"/>
              </a:srgbClr>
            </a:outerShdw>
          </a:effectLst>
        </p:spPr>
      </p:pic>
      <p:pic>
        <p:nvPicPr>
          <p:cNvPr id="504" name="Google Shape;504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103144">
            <a:off x="1245430" y="2733553"/>
            <a:ext cx="2968037" cy="2968037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103150">
            <a:off x="975103" y="3875880"/>
            <a:ext cx="2419490" cy="241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50"/>
          <p:cNvSpPr txBox="1"/>
          <p:nvPr/>
        </p:nvSpPr>
        <p:spPr>
          <a:xfrm>
            <a:off x="220825" y="8763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Submit your lab for grading using the Submit button.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latin typeface="Open Sans"/>
                <a:ea typeface="Open Sans"/>
                <a:cs typeface="Open Sans"/>
                <a:sym typeface="Open Sans"/>
              </a:rPr>
              <a:t>Your test results will appear below.</a:t>
            </a:r>
            <a:endParaRPr b="1" sz="24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11" name="Google Shape;511;p50"/>
          <p:cNvPicPr preferRelativeResize="0"/>
          <p:nvPr/>
        </p:nvPicPr>
        <p:blipFill rotWithShape="1">
          <a:blip r:embed="rId3">
            <a:alphaModFix/>
          </a:blip>
          <a:srcRect b="1276" l="3233" r="2781" t="6887"/>
          <a:stretch/>
        </p:blipFill>
        <p:spPr>
          <a:xfrm>
            <a:off x="2534775" y="1976675"/>
            <a:ext cx="4213150" cy="4455876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4140000" dist="247650">
              <a:srgbClr val="000000">
                <a:alpha val="19000"/>
              </a:srgbClr>
            </a:outerShdw>
          </a:effectLst>
        </p:spPr>
      </p:pic>
      <p:pic>
        <p:nvPicPr>
          <p:cNvPr id="512" name="Google Shape;512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9920689">
            <a:off x="3787668" y="1537219"/>
            <a:ext cx="2666336" cy="2666336"/>
          </a:xfrm>
          <a:prstGeom prst="rect">
            <a:avLst/>
          </a:prstGeom>
          <a:noFill/>
          <a:ln>
            <a:noFill/>
          </a:ln>
        </p:spPr>
      </p:pic>
      <p:pic>
        <p:nvPicPr>
          <p:cNvPr id="513" name="Google Shape;51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flipH="1" rot="10103150">
            <a:off x="374103" y="2994880"/>
            <a:ext cx="2419490" cy="24194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8" name="Google Shape;51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385917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52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What are we building today?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4" name="Google Shape;524;p52"/>
          <p:cNvSpPr txBox="1"/>
          <p:nvPr/>
        </p:nvSpPr>
        <p:spPr>
          <a:xfrm>
            <a:off x="220825" y="2562350"/>
            <a:ext cx="4978800" cy="310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i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We’re going to build a common data structure called a “Stack”.</a:t>
            </a:r>
            <a:endParaRPr i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i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You’ll receive some sample code that’s </a:t>
            </a:r>
            <a:r>
              <a:rPr i="1" lang="en" sz="20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mostly</a:t>
            </a:r>
            <a:r>
              <a:rPr i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working with a few bugs.</a:t>
            </a:r>
            <a:endParaRPr i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Open Sans"/>
              <a:buChar char="●"/>
            </a:pPr>
            <a:r>
              <a:rPr i="1"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We’ll use some of SPARK Ada’s cool features to find and fix the issues.</a:t>
            </a:r>
            <a:endParaRPr i="1"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25" name="Google Shape;525;p52"/>
          <p:cNvSpPr txBox="1"/>
          <p:nvPr/>
        </p:nvSpPr>
        <p:spPr>
          <a:xfrm>
            <a:off x="267775" y="1958592"/>
            <a:ext cx="45234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We’re building a Stack!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26" name="Google Shape;526;p52"/>
          <p:cNvPicPr preferRelativeResize="0"/>
          <p:nvPr/>
        </p:nvPicPr>
        <p:blipFill rotWithShape="1">
          <a:blip r:embed="rId3">
            <a:alphaModFix/>
          </a:blip>
          <a:srcRect b="17032" l="15444" r="14163" t="19126"/>
          <a:stretch/>
        </p:blipFill>
        <p:spPr>
          <a:xfrm>
            <a:off x="5376025" y="2432900"/>
            <a:ext cx="3373425" cy="30593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p53"/>
          <p:cNvSpPr txBox="1"/>
          <p:nvPr>
            <p:ph type="title"/>
          </p:nvPr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So, what is a Stack?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2" name="Google Shape;532;p53"/>
          <p:cNvSpPr txBox="1"/>
          <p:nvPr/>
        </p:nvSpPr>
        <p:spPr>
          <a:xfrm>
            <a:off x="220825" y="2562350"/>
            <a:ext cx="5199300" cy="3703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pile starts out empty.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You add (“</a:t>
            </a:r>
            <a:r>
              <a:rPr lang="en" sz="20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”) a new plate (“</a:t>
            </a:r>
            <a:r>
              <a:rPr lang="en" sz="20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”) onto the Stack by placing it on the top of the pile.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 get plates (“</a:t>
            </a:r>
            <a:r>
              <a:rPr lang="en" sz="20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data</a:t>
            </a: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”) out, you take the topmost one off the pile (“</a:t>
            </a:r>
            <a:r>
              <a:rPr lang="en" sz="20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”).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2000"/>
              <a:buFont typeface="Open Sans"/>
              <a:buAutoNum type="arabicPeriod"/>
            </a:pP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stack has a maximum height (“</a:t>
            </a:r>
            <a:r>
              <a:rPr lang="en" sz="20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2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”) of 9 dishes.</a:t>
            </a:r>
            <a:endParaRPr sz="2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33" name="Google Shape;533;p53"/>
          <p:cNvSpPr txBox="1"/>
          <p:nvPr/>
        </p:nvSpPr>
        <p:spPr>
          <a:xfrm>
            <a:off x="267775" y="1958600"/>
            <a:ext cx="5026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A Stack is like a pile of dishes...</a:t>
            </a:r>
            <a:endParaRPr sz="24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534" name="Google Shape;53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71000" y="3414165"/>
            <a:ext cx="2634375" cy="263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5" name="Google Shape;53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1591013">
            <a:off x="7346674" y="1805628"/>
            <a:ext cx="1793678" cy="1793678"/>
          </a:xfrm>
          <a:prstGeom prst="rect">
            <a:avLst/>
          </a:prstGeom>
          <a:noFill/>
          <a:ln>
            <a:noFill/>
          </a:ln>
        </p:spPr>
      </p:pic>
      <p:pic>
        <p:nvPicPr>
          <p:cNvPr id="536" name="Google Shape;53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6400182">
            <a:off x="5695623" y="1892103"/>
            <a:ext cx="1793679" cy="179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54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Pushing items onto the stack.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42" name="Google Shape;542;p54"/>
          <p:cNvSpPr txBox="1"/>
          <p:nvPr/>
        </p:nvSpPr>
        <p:spPr>
          <a:xfrm>
            <a:off x="2891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Here’s what should happen if we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pushed the string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“MLH”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onto the stack.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543" name="Google Shape;543;p54"/>
          <p:cNvGrpSpPr/>
          <p:nvPr/>
        </p:nvGrpSpPr>
        <p:grpSpPr>
          <a:xfrm>
            <a:off x="2036075" y="2470975"/>
            <a:ext cx="1369500" cy="2875650"/>
            <a:chOff x="242225" y="2320725"/>
            <a:chExt cx="1369500" cy="2875650"/>
          </a:xfrm>
        </p:grpSpPr>
        <p:grpSp>
          <p:nvGrpSpPr>
            <p:cNvPr id="544" name="Google Shape;544;p54"/>
            <p:cNvGrpSpPr/>
            <p:nvPr/>
          </p:nvGrpSpPr>
          <p:grpSpPr>
            <a:xfrm>
              <a:off x="273750" y="3006925"/>
              <a:ext cx="1295400" cy="1819250"/>
              <a:chOff x="539700" y="3184200"/>
              <a:chExt cx="1295400" cy="1819250"/>
            </a:xfrm>
          </p:grpSpPr>
          <p:grpSp>
            <p:nvGrpSpPr>
              <p:cNvPr id="545" name="Google Shape;545;p54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546" name="Google Shape;546;p54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7" name="Google Shape;547;p54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8" name="Google Shape;548;p54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49" name="Google Shape;549;p54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50" name="Google Shape;550;p54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51" name="Google Shape;551;p54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52" name="Google Shape;552;p54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53" name="Google Shape;553;p54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54" name="Google Shape;554;p54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55" name="Google Shape;555;p54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556" name="Google Shape;556;p54"/>
            <p:cNvSpPr txBox="1"/>
            <p:nvPr/>
          </p:nvSpPr>
          <p:spPr>
            <a:xfrm>
              <a:off x="316200" y="4826175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57" name="Google Shape;557;p54"/>
            <p:cNvSpPr txBox="1"/>
            <p:nvPr/>
          </p:nvSpPr>
          <p:spPr>
            <a:xfrm>
              <a:off x="2422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onsolas"/>
                  <a:ea typeface="Consolas"/>
                  <a:cs typeface="Consolas"/>
                  <a:sym typeface="Consolas"/>
                </a:rPr>
                <a:t>Step 1:</a:t>
              </a:r>
              <a:endParaRPr u="sng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Push(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‘M’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558" name="Google Shape;558;p54"/>
          <p:cNvGrpSpPr/>
          <p:nvPr/>
        </p:nvGrpSpPr>
        <p:grpSpPr>
          <a:xfrm>
            <a:off x="3840000" y="2470975"/>
            <a:ext cx="1369500" cy="2875625"/>
            <a:chOff x="2097025" y="2320725"/>
            <a:chExt cx="1369500" cy="2875625"/>
          </a:xfrm>
        </p:grpSpPr>
        <p:grpSp>
          <p:nvGrpSpPr>
            <p:cNvPr id="559" name="Google Shape;559;p54"/>
            <p:cNvGrpSpPr/>
            <p:nvPr/>
          </p:nvGrpSpPr>
          <p:grpSpPr>
            <a:xfrm>
              <a:off x="213407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560" name="Google Shape;560;p54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561" name="Google Shape;561;p54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2" name="Google Shape;562;p54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3" name="Google Shape;563;p54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4" name="Google Shape;564;p54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65" name="Google Shape;565;p54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66" name="Google Shape;566;p54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67" name="Google Shape;567;p54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68" name="Google Shape;568;p54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69" name="Google Shape;569;p54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70" name="Google Shape;570;p54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571" name="Google Shape;571;p54"/>
            <p:cNvSpPr txBox="1"/>
            <p:nvPr/>
          </p:nvSpPr>
          <p:spPr>
            <a:xfrm>
              <a:off x="217652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72" name="Google Shape;572;p54"/>
            <p:cNvSpPr txBox="1"/>
            <p:nvPr/>
          </p:nvSpPr>
          <p:spPr>
            <a:xfrm>
              <a:off x="20970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2: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Push(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‘L’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573" name="Google Shape;573;p54"/>
          <p:cNvGrpSpPr/>
          <p:nvPr/>
        </p:nvGrpSpPr>
        <p:grpSpPr>
          <a:xfrm>
            <a:off x="5643925" y="2470975"/>
            <a:ext cx="1369500" cy="2875625"/>
            <a:chOff x="3914775" y="2320725"/>
            <a:chExt cx="1369500" cy="2875625"/>
          </a:xfrm>
        </p:grpSpPr>
        <p:grpSp>
          <p:nvGrpSpPr>
            <p:cNvPr id="574" name="Google Shape;574;p54"/>
            <p:cNvGrpSpPr/>
            <p:nvPr/>
          </p:nvGrpSpPr>
          <p:grpSpPr>
            <a:xfrm>
              <a:off x="395182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575" name="Google Shape;575;p54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576" name="Google Shape;576;p54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7" name="Google Shape;577;p54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8" name="Google Shape;578;p54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79" name="Google Shape;579;p54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80" name="Google Shape;580;p54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81" name="Google Shape;581;p54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82" name="Google Shape;582;p54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83" name="Google Shape;583;p54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84" name="Google Shape;584;p54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85" name="Google Shape;585;p54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586" name="Google Shape;586;p54"/>
            <p:cNvSpPr txBox="1"/>
            <p:nvPr/>
          </p:nvSpPr>
          <p:spPr>
            <a:xfrm>
              <a:off x="399427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587" name="Google Shape;587;p54"/>
            <p:cNvSpPr txBox="1"/>
            <p:nvPr/>
          </p:nvSpPr>
          <p:spPr>
            <a:xfrm>
              <a:off x="391477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3: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Push(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‘H’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588" name="Google Shape;588;p54"/>
          <p:cNvGrpSpPr/>
          <p:nvPr/>
        </p:nvGrpSpPr>
        <p:grpSpPr>
          <a:xfrm>
            <a:off x="7447850" y="2470975"/>
            <a:ext cx="1401150" cy="3066125"/>
            <a:chOff x="5780375" y="2320725"/>
            <a:chExt cx="1401150" cy="3066125"/>
          </a:xfrm>
        </p:grpSpPr>
        <p:grpSp>
          <p:nvGrpSpPr>
            <p:cNvPr id="589" name="Google Shape;589;p54"/>
            <p:cNvGrpSpPr/>
            <p:nvPr/>
          </p:nvGrpSpPr>
          <p:grpSpPr>
            <a:xfrm>
              <a:off x="581202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590" name="Google Shape;590;p54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591" name="Google Shape;591;p54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2" name="Google Shape;592;p54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3" name="Google Shape;593;p54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4" name="Google Shape;594;p54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595" name="Google Shape;595;p54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596" name="Google Shape;596;p54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97" name="Google Shape;597;p54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98" name="Google Shape;598;p54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</a:t>
                </a:r>
                <a:endParaRPr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599" name="Google Shape;599;p54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00" name="Google Shape;600;p54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601" name="Google Shape;601;p54"/>
            <p:cNvSpPr txBox="1"/>
            <p:nvPr/>
          </p:nvSpPr>
          <p:spPr>
            <a:xfrm>
              <a:off x="5780375" y="4826150"/>
              <a:ext cx="13695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returns: 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‘H’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02" name="Google Shape;602;p54"/>
            <p:cNvSpPr txBox="1"/>
            <p:nvPr/>
          </p:nvSpPr>
          <p:spPr>
            <a:xfrm>
              <a:off x="58120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4: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Top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603" name="Google Shape;603;p54"/>
          <p:cNvGrpSpPr/>
          <p:nvPr/>
        </p:nvGrpSpPr>
        <p:grpSpPr>
          <a:xfrm>
            <a:off x="232150" y="2470975"/>
            <a:ext cx="1369500" cy="2875650"/>
            <a:chOff x="242225" y="2320725"/>
            <a:chExt cx="1369500" cy="2875650"/>
          </a:xfrm>
        </p:grpSpPr>
        <p:grpSp>
          <p:nvGrpSpPr>
            <p:cNvPr id="604" name="Google Shape;604;p54"/>
            <p:cNvGrpSpPr/>
            <p:nvPr/>
          </p:nvGrpSpPr>
          <p:grpSpPr>
            <a:xfrm>
              <a:off x="273750" y="3006925"/>
              <a:ext cx="1295400" cy="1819250"/>
              <a:chOff x="539700" y="3184200"/>
              <a:chExt cx="1295400" cy="1819250"/>
            </a:xfrm>
          </p:grpSpPr>
          <p:grpSp>
            <p:nvGrpSpPr>
              <p:cNvPr id="605" name="Google Shape;605;p54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606" name="Google Shape;606;p54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7" name="Google Shape;607;p54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8" name="Google Shape;608;p54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09" name="Google Shape;609;p54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10" name="Google Shape;610;p54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11" name="Google Shape;611;p54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12" name="Google Shape;612;p54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13" name="Google Shape;613;p54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14" name="Google Shape;614;p54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15" name="Google Shape;615;p54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616" name="Google Shape;616;p54"/>
            <p:cNvSpPr txBox="1"/>
            <p:nvPr/>
          </p:nvSpPr>
          <p:spPr>
            <a:xfrm>
              <a:off x="316200" y="4826175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17" name="Google Shape;617;p54"/>
            <p:cNvSpPr txBox="1"/>
            <p:nvPr/>
          </p:nvSpPr>
          <p:spPr>
            <a:xfrm>
              <a:off x="2422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onsolas"/>
                  <a:ea typeface="Consolas"/>
                  <a:cs typeface="Consolas"/>
                  <a:sym typeface="Consolas"/>
                </a:rPr>
                <a:t>Step 0:</a:t>
              </a:r>
              <a:endParaRPr u="sng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Empty List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18" name="Google Shape;618;p54"/>
          <p:cNvSpPr txBox="1"/>
          <p:nvPr/>
        </p:nvSpPr>
        <p:spPr>
          <a:xfrm>
            <a:off x="373950" y="564122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list starts out empty.  Each time we push a character onto the stack,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increments by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22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5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Popping items from the stack.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24" name="Google Shape;624;p55"/>
          <p:cNvSpPr txBox="1"/>
          <p:nvPr/>
        </p:nvSpPr>
        <p:spPr>
          <a:xfrm>
            <a:off x="2891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Here’s what should happen if we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popped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characters off our stack &amp; then clear it.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625" name="Google Shape;625;p55"/>
          <p:cNvGrpSpPr/>
          <p:nvPr/>
        </p:nvGrpSpPr>
        <p:grpSpPr>
          <a:xfrm>
            <a:off x="2983538" y="2470975"/>
            <a:ext cx="1443600" cy="3026250"/>
            <a:chOff x="205175" y="2320725"/>
            <a:chExt cx="1443600" cy="3026250"/>
          </a:xfrm>
        </p:grpSpPr>
        <p:grpSp>
          <p:nvGrpSpPr>
            <p:cNvPr id="626" name="Google Shape;626;p55"/>
            <p:cNvGrpSpPr/>
            <p:nvPr/>
          </p:nvGrpSpPr>
          <p:grpSpPr>
            <a:xfrm>
              <a:off x="273750" y="3006925"/>
              <a:ext cx="1295400" cy="1819250"/>
              <a:chOff x="539700" y="3184200"/>
              <a:chExt cx="1295400" cy="1819250"/>
            </a:xfrm>
          </p:grpSpPr>
          <p:grpSp>
            <p:nvGrpSpPr>
              <p:cNvPr id="627" name="Google Shape;627;p55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628" name="Google Shape;628;p55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29" name="Google Shape;629;p55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0" name="Google Shape;630;p55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1" name="Google Shape;631;p55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32" name="Google Shape;632;p55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33" name="Google Shape;633;p55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34" name="Google Shape;634;p55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35" name="Google Shape;635;p55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36" name="Google Shape;636;p55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37" name="Google Shape;637;p55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638" name="Google Shape;638;p55"/>
            <p:cNvSpPr txBox="1"/>
            <p:nvPr/>
          </p:nvSpPr>
          <p:spPr>
            <a:xfrm>
              <a:off x="205175" y="4826175"/>
              <a:ext cx="1443600" cy="520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returns: ‘H’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39" name="Google Shape;639;p55"/>
            <p:cNvSpPr txBox="1"/>
            <p:nvPr/>
          </p:nvSpPr>
          <p:spPr>
            <a:xfrm>
              <a:off x="2422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onsolas"/>
                  <a:ea typeface="Consolas"/>
                  <a:cs typeface="Consolas"/>
                  <a:sym typeface="Consolas"/>
                </a:rPr>
                <a:t>Step 1:</a:t>
              </a:r>
              <a:endParaRPr u="sng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Pop (Value)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640" name="Google Shape;640;p55"/>
          <p:cNvGrpSpPr/>
          <p:nvPr/>
        </p:nvGrpSpPr>
        <p:grpSpPr>
          <a:xfrm>
            <a:off x="4776513" y="2470975"/>
            <a:ext cx="1443600" cy="3066125"/>
            <a:chOff x="2049025" y="2320725"/>
            <a:chExt cx="1443600" cy="3066125"/>
          </a:xfrm>
        </p:grpSpPr>
        <p:grpSp>
          <p:nvGrpSpPr>
            <p:cNvPr id="641" name="Google Shape;641;p55"/>
            <p:cNvGrpSpPr/>
            <p:nvPr/>
          </p:nvGrpSpPr>
          <p:grpSpPr>
            <a:xfrm>
              <a:off x="213407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642" name="Google Shape;642;p55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643" name="Google Shape;643;p55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4" name="Google Shape;644;p55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5" name="Google Shape;645;p55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6" name="Google Shape;646;p55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47" name="Google Shape;647;p55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48" name="Google Shape;648;p55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49" name="Google Shape;649;p55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50" name="Google Shape;650;p55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51" name="Google Shape;651;p55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52" name="Google Shape;652;p55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653" name="Google Shape;653;p55"/>
            <p:cNvSpPr txBox="1"/>
            <p:nvPr/>
          </p:nvSpPr>
          <p:spPr>
            <a:xfrm>
              <a:off x="2049025" y="4826150"/>
              <a:ext cx="14436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Last = 1</a:t>
              </a:r>
              <a:endParaRPr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returns: ‘L’</a:t>
              </a:r>
              <a:b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</a:b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54" name="Google Shape;654;p55"/>
            <p:cNvSpPr txBox="1"/>
            <p:nvPr/>
          </p:nvSpPr>
          <p:spPr>
            <a:xfrm>
              <a:off x="20970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2: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Pop (Value)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655" name="Google Shape;655;p55"/>
          <p:cNvGrpSpPr/>
          <p:nvPr/>
        </p:nvGrpSpPr>
        <p:grpSpPr>
          <a:xfrm>
            <a:off x="6628438" y="2470975"/>
            <a:ext cx="1369500" cy="2875625"/>
            <a:chOff x="3914775" y="2320725"/>
            <a:chExt cx="1369500" cy="2875625"/>
          </a:xfrm>
        </p:grpSpPr>
        <p:grpSp>
          <p:nvGrpSpPr>
            <p:cNvPr id="656" name="Google Shape;656;p55"/>
            <p:cNvGrpSpPr/>
            <p:nvPr/>
          </p:nvGrpSpPr>
          <p:grpSpPr>
            <a:xfrm>
              <a:off x="395182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657" name="Google Shape;657;p55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658" name="Google Shape;658;p55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59" name="Google Shape;659;p55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0" name="Google Shape;660;p55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1" name="Google Shape;661;p55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62" name="Google Shape;662;p55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63" name="Google Shape;663;p55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64" name="Google Shape;664;p55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65" name="Google Shape;665;p55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66" name="Google Shape;666;p55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67" name="Google Shape;667;p55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668" name="Google Shape;668;p55"/>
            <p:cNvSpPr txBox="1"/>
            <p:nvPr/>
          </p:nvSpPr>
          <p:spPr>
            <a:xfrm>
              <a:off x="399427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69" name="Google Shape;669;p55"/>
            <p:cNvSpPr txBox="1"/>
            <p:nvPr/>
          </p:nvSpPr>
          <p:spPr>
            <a:xfrm>
              <a:off x="391477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3: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Clear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670" name="Google Shape;670;p55"/>
          <p:cNvGrpSpPr/>
          <p:nvPr/>
        </p:nvGrpSpPr>
        <p:grpSpPr>
          <a:xfrm>
            <a:off x="1146063" y="2470975"/>
            <a:ext cx="1549800" cy="2875650"/>
            <a:chOff x="171625" y="2320725"/>
            <a:chExt cx="1549800" cy="2875650"/>
          </a:xfrm>
        </p:grpSpPr>
        <p:grpSp>
          <p:nvGrpSpPr>
            <p:cNvPr id="671" name="Google Shape;671;p55"/>
            <p:cNvGrpSpPr/>
            <p:nvPr/>
          </p:nvGrpSpPr>
          <p:grpSpPr>
            <a:xfrm>
              <a:off x="273750" y="3006925"/>
              <a:ext cx="1295400" cy="1819250"/>
              <a:chOff x="539700" y="3184200"/>
              <a:chExt cx="1295400" cy="1819250"/>
            </a:xfrm>
          </p:grpSpPr>
          <p:grpSp>
            <p:nvGrpSpPr>
              <p:cNvPr id="672" name="Google Shape;672;p55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673" name="Google Shape;673;p55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4" name="Google Shape;674;p55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5" name="Google Shape;675;p55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6" name="Google Shape;676;p55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677" name="Google Shape;677;p55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678" name="Google Shape;678;p55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M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79" name="Google Shape;679;p55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L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80" name="Google Shape;680;p55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H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81" name="Google Shape;681;p55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682" name="Google Shape;682;p55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683" name="Google Shape;683;p55"/>
            <p:cNvSpPr txBox="1"/>
            <p:nvPr/>
          </p:nvSpPr>
          <p:spPr>
            <a:xfrm>
              <a:off x="316200" y="4826175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684" name="Google Shape;684;p55"/>
            <p:cNvSpPr txBox="1"/>
            <p:nvPr/>
          </p:nvSpPr>
          <p:spPr>
            <a:xfrm>
              <a:off x="171625" y="2320725"/>
              <a:ext cx="15498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onsolas"/>
                  <a:ea typeface="Consolas"/>
                  <a:cs typeface="Consolas"/>
                  <a:sym typeface="Consolas"/>
                </a:rPr>
                <a:t>Step 0:</a:t>
              </a:r>
              <a:endParaRPr u="sng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Starting List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685" name="Google Shape;685;p55"/>
          <p:cNvSpPr txBox="1"/>
          <p:nvPr/>
        </p:nvSpPr>
        <p:spPr>
          <a:xfrm>
            <a:off x="373950" y="564122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Note that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Clear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don’t unset the array’s elements, they just change the value of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Let’s Try the Program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1" name="Google Shape;691;p56"/>
          <p:cNvSpPr txBox="1"/>
          <p:nvPr/>
        </p:nvSpPr>
        <p:spPr>
          <a:xfrm>
            <a:off x="133650" y="1394675"/>
            <a:ext cx="88767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program is supposed to push values onto the stack, print the stack, and pop some values off the stack.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692" name="Google Shape;692;p56"/>
          <p:cNvSpPr txBox="1"/>
          <p:nvPr/>
        </p:nvSpPr>
        <p:spPr>
          <a:xfrm>
            <a:off x="1156975" y="2379325"/>
            <a:ext cx="6948600" cy="19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We can print the stack using the ‘d’ character.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We can pop a value off the stack using the ‘p’ character.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Font typeface="Open Sans"/>
              <a:buChar char="●"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If we use any other character, it will be pushed onto the stack.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1156975" y="4474700"/>
            <a:ext cx="6948600" cy="87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Consider the sequence: “</a:t>
            </a:r>
            <a:r>
              <a:rPr lang="en" sz="2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M L H d p d</a:t>
            </a: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”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latin typeface="Open Sans"/>
                <a:ea typeface="Open Sans"/>
                <a:cs typeface="Open Sans"/>
                <a:sym typeface="Open Sans"/>
              </a:rPr>
              <a:t>This will:</a:t>
            </a:r>
            <a:endParaRPr sz="20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694" name="Google Shape;694;p56"/>
          <p:cNvGraphicFramePr/>
          <p:nvPr/>
        </p:nvGraphicFramePr>
        <p:xfrm>
          <a:off x="2693425" y="51174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{E7463154-048A-48BD-BDC0-F1435912C176}</a:tableStyleId>
              </a:tblPr>
              <a:tblGrid>
                <a:gridCol w="1470625"/>
                <a:gridCol w="4846300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1.) Push ‘</a:t>
                      </a:r>
                      <a:r>
                        <a:rPr lang="en" sz="1800">
                          <a:solidFill>
                            <a:srgbClr val="5EA5E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’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4.) Print the stack “</a:t>
                      </a:r>
                      <a:r>
                        <a:rPr lang="en" sz="1800">
                          <a:solidFill>
                            <a:srgbClr val="5EA5E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 L H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”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2.) Push ‘</a:t>
                      </a:r>
                      <a:r>
                        <a:rPr lang="en" sz="1800">
                          <a:solidFill>
                            <a:srgbClr val="5EA5E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L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’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5.) Pop the top item off the stack ‘</a:t>
                      </a:r>
                      <a:r>
                        <a:rPr lang="en" sz="1800">
                          <a:solidFill>
                            <a:srgbClr val="5EA5E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’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3.) Push ‘</a:t>
                      </a:r>
                      <a:r>
                        <a:rPr lang="en" sz="1800">
                          <a:solidFill>
                            <a:srgbClr val="5EA5E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H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’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6.) Print the stack “</a:t>
                      </a:r>
                      <a:r>
                        <a:rPr lang="en" sz="1800">
                          <a:solidFill>
                            <a:srgbClr val="5EA5E5"/>
                          </a:solidFill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M L</a:t>
                      </a:r>
                      <a:r>
                        <a:rPr lang="en" sz="1800">
                          <a:latin typeface="Open Sans"/>
                          <a:ea typeface="Open Sans"/>
                          <a:cs typeface="Open Sans"/>
                          <a:sym typeface="Open Sans"/>
                        </a:rPr>
                        <a:t>”</a:t>
                      </a:r>
                      <a:endParaRPr sz="1800">
                        <a:latin typeface="Open Sans"/>
                        <a:ea typeface="Open Sans"/>
                        <a:cs typeface="Open Sans"/>
                        <a:sym typeface="Open Sans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p57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Let’s Try the Program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0" name="Google Shape;700;p57"/>
          <p:cNvSpPr txBox="1"/>
          <p:nvPr/>
        </p:nvSpPr>
        <p:spPr>
          <a:xfrm>
            <a:off x="133650" y="1394675"/>
            <a:ext cx="88767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program is supposed to push values onto the Stack.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  What happens when you try to submit the lab?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1" name="Google Shape;701;p57"/>
          <p:cNvSpPr txBox="1"/>
          <p:nvPr/>
        </p:nvSpPr>
        <p:spPr>
          <a:xfrm>
            <a:off x="474150" y="5634100"/>
            <a:ext cx="8195700" cy="105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 you can see, the program crashes.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SPARK Ada can actually warn us before we compile though!</a:t>
            </a:r>
            <a:endParaRPr sz="2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02" name="Google Shape;702;p57"/>
          <p:cNvPicPr preferRelativeResize="0"/>
          <p:nvPr/>
        </p:nvPicPr>
        <p:blipFill rotWithShape="1">
          <a:blip r:embed="rId3">
            <a:alphaModFix/>
          </a:blip>
          <a:srcRect b="4452" l="3147" r="4019" t="0"/>
          <a:stretch/>
        </p:blipFill>
        <p:spPr>
          <a:xfrm>
            <a:off x="2349125" y="2440750"/>
            <a:ext cx="4445750" cy="2971675"/>
          </a:xfrm>
          <a:prstGeom prst="rect">
            <a:avLst/>
          </a:prstGeom>
          <a:noFill/>
          <a:ln>
            <a:noFill/>
          </a:ln>
          <a:effectLst>
            <a:outerShdw blurRad="400050" rotWithShape="0" algn="bl" dir="2700000" dist="28575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2"/>
          <p:cNvSpPr txBox="1"/>
          <p:nvPr>
            <p:ph type="title"/>
          </p:nvPr>
        </p:nvSpPr>
        <p:spPr>
          <a:xfrm>
            <a:off x="161550" y="861525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will you </a:t>
            </a:r>
            <a:r>
              <a:rPr b="1" lang="en" sz="30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learn</a:t>
            </a:r>
            <a:r>
              <a:rPr b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today?</a:t>
            </a:r>
            <a:endParaRPr b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1118475" y="224697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1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1118475" y="3532202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2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45" name="Google Shape;145;p22"/>
          <p:cNvSpPr/>
          <p:nvPr/>
        </p:nvSpPr>
        <p:spPr>
          <a:xfrm>
            <a:off x="1118475" y="4817425"/>
            <a:ext cx="555900" cy="555900"/>
          </a:xfrm>
          <a:prstGeom prst="ellipse">
            <a:avLst/>
          </a:prstGeom>
          <a:solidFill>
            <a:srgbClr val="5EA5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rPr>
              <a:t>3</a:t>
            </a:r>
            <a:endParaRPr sz="2600">
              <a:solidFill>
                <a:srgbClr val="EAEAEA"/>
              </a:solidFill>
              <a:latin typeface="Open Sans ExtraBold"/>
              <a:ea typeface="Open Sans ExtraBold"/>
              <a:cs typeface="Open Sans ExtraBold"/>
              <a:sym typeface="Open Sans ExtraBold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956525" y="2110225"/>
            <a:ext cx="60690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What makes the Ada programming language special &amp; why you should use it.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1956525" y="3433950"/>
            <a:ext cx="65937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to write bug-free code with a provable subset called SPARK Ada.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956525" y="4719175"/>
            <a:ext cx="6524400" cy="75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How to implement the Stack Data Structure in SPARK Ada.</a:t>
            </a:r>
            <a:endParaRPr sz="24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6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58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Using the Prover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08" name="Google Shape;708;p58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If you press the Prove button, you’ll see the SPARK Prover identifies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6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issues with our code that may cause bugs or unexpected behavior.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09" name="Google Shape;709;p58"/>
          <p:cNvSpPr txBox="1"/>
          <p:nvPr/>
        </p:nvSpPr>
        <p:spPr>
          <a:xfrm>
            <a:off x="373950" y="578000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Click on any item in the list to go to the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relevant section of the code.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710" name="Google Shape;710;p58"/>
          <p:cNvPicPr preferRelativeResize="0"/>
          <p:nvPr/>
        </p:nvPicPr>
        <p:blipFill rotWithShape="1">
          <a:blip r:embed="rId3">
            <a:alphaModFix/>
          </a:blip>
          <a:srcRect b="3306" l="2821" r="3764" t="0"/>
          <a:stretch/>
        </p:blipFill>
        <p:spPr>
          <a:xfrm>
            <a:off x="2827663" y="2672675"/>
            <a:ext cx="3488675" cy="3140799"/>
          </a:xfrm>
          <a:prstGeom prst="rect">
            <a:avLst/>
          </a:prstGeom>
          <a:noFill/>
          <a:ln>
            <a:noFill/>
          </a:ln>
          <a:effectLst>
            <a:outerShdw blurRad="385763" rotWithShape="0" algn="bl" dir="2700000" dist="257175">
              <a:srgbClr val="000000">
                <a:alpha val="20000"/>
              </a:srgbClr>
            </a:outerShdw>
          </a:effec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59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our first bug.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16" name="Google Shape;716;p59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Click on the warning from line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20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of </a:t>
            </a:r>
            <a:r>
              <a:rPr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stack.adb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This is the code that handles “pushing” values onto the stack.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17" name="Google Shape;717;p59"/>
          <p:cNvGrpSpPr/>
          <p:nvPr/>
        </p:nvGrpSpPr>
        <p:grpSpPr>
          <a:xfrm>
            <a:off x="1410850" y="2595711"/>
            <a:ext cx="6322250" cy="3138059"/>
            <a:chOff x="1248950" y="4479490"/>
            <a:chExt cx="6322250" cy="2903996"/>
          </a:xfrm>
        </p:grpSpPr>
        <p:grpSp>
          <p:nvGrpSpPr>
            <p:cNvPr id="718" name="Google Shape;718;p59"/>
            <p:cNvGrpSpPr/>
            <p:nvPr/>
          </p:nvGrpSpPr>
          <p:grpSpPr>
            <a:xfrm>
              <a:off x="1248950" y="4479490"/>
              <a:ext cx="6322250" cy="2903996"/>
              <a:chOff x="1248950" y="4479490"/>
              <a:chExt cx="6322250" cy="2903996"/>
            </a:xfrm>
          </p:grpSpPr>
          <p:sp>
            <p:nvSpPr>
              <p:cNvPr id="719" name="Google Shape;719;p59"/>
              <p:cNvSpPr/>
              <p:nvPr/>
            </p:nvSpPr>
            <p:spPr>
              <a:xfrm>
                <a:off x="1249000" y="4479490"/>
                <a:ext cx="6322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0" name="Google Shape;720;p59"/>
              <p:cNvSpPr/>
              <p:nvPr/>
            </p:nvSpPr>
            <p:spPr>
              <a:xfrm>
                <a:off x="1249000" y="4666303"/>
                <a:ext cx="6322200" cy="25029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21" name="Google Shape;721;p59"/>
              <p:cNvSpPr/>
              <p:nvPr/>
            </p:nvSpPr>
            <p:spPr>
              <a:xfrm>
                <a:off x="1248950" y="5504887"/>
                <a:ext cx="6322200" cy="187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22" name="Google Shape;722;p59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3" name="Google Shape;723;p59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4" name="Google Shape;724;p59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25" name="Google Shape;725;p59"/>
          <p:cNvGrpSpPr/>
          <p:nvPr/>
        </p:nvGrpSpPr>
        <p:grpSpPr>
          <a:xfrm>
            <a:off x="1464725" y="2834055"/>
            <a:ext cx="6214500" cy="2768375"/>
            <a:chOff x="1464725" y="2582325"/>
            <a:chExt cx="6214500" cy="2768375"/>
          </a:xfrm>
        </p:grpSpPr>
        <p:sp>
          <p:nvSpPr>
            <p:cNvPr id="726" name="Google Shape;726;p59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 Push 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Push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(V :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Character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Tab (Last) := V;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Push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27" name="Google Shape;727;p59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18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28" name="Google Shape;728;p59"/>
          <p:cNvSpPr txBox="1"/>
          <p:nvPr/>
        </p:nvSpPr>
        <p:spPr>
          <a:xfrm>
            <a:off x="373950" y="59110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Can anyone spot the bug in this code?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i="1" lang="en" sz="2200">
                <a:latin typeface="Open Sans"/>
                <a:ea typeface="Open Sans"/>
                <a:cs typeface="Open Sans"/>
                <a:sym typeface="Open Sans"/>
              </a:rPr>
              <a:t>Hint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: It’s a logical bug, not a syntax bug)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60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our first bug.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34" name="Google Shape;734;p60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Let’s draw out what happens when we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 value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onto the stack.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35" name="Google Shape;735;p60"/>
          <p:cNvGrpSpPr/>
          <p:nvPr/>
        </p:nvGrpSpPr>
        <p:grpSpPr>
          <a:xfrm>
            <a:off x="2958500" y="2478700"/>
            <a:ext cx="1369500" cy="2875650"/>
            <a:chOff x="242225" y="2320725"/>
            <a:chExt cx="1369500" cy="2875650"/>
          </a:xfrm>
        </p:grpSpPr>
        <p:grpSp>
          <p:nvGrpSpPr>
            <p:cNvPr id="736" name="Google Shape;736;p60"/>
            <p:cNvGrpSpPr/>
            <p:nvPr/>
          </p:nvGrpSpPr>
          <p:grpSpPr>
            <a:xfrm>
              <a:off x="273750" y="3006925"/>
              <a:ext cx="1295400" cy="1819250"/>
              <a:chOff x="539700" y="3184200"/>
              <a:chExt cx="1295400" cy="1819250"/>
            </a:xfrm>
          </p:grpSpPr>
          <p:grpSp>
            <p:nvGrpSpPr>
              <p:cNvPr id="737" name="Google Shape;737;p60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738" name="Google Shape;738;p60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39" name="Google Shape;739;p60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0" name="Google Shape;740;p60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1" name="Google Shape;741;p60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42" name="Google Shape;742;p60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43" name="Google Shape;743;p60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44" name="Google Shape;744;p60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45" name="Google Shape;745;p60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46" name="Google Shape;746;p60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47" name="Google Shape;747;p60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748" name="Google Shape;748;p60"/>
            <p:cNvSpPr txBox="1"/>
            <p:nvPr/>
          </p:nvSpPr>
          <p:spPr>
            <a:xfrm>
              <a:off x="316200" y="4826175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49" name="Google Shape;749;p60"/>
            <p:cNvSpPr txBox="1"/>
            <p:nvPr/>
          </p:nvSpPr>
          <p:spPr>
            <a:xfrm>
              <a:off x="2422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onsolas"/>
                  <a:ea typeface="Consolas"/>
                  <a:cs typeface="Consolas"/>
                  <a:sym typeface="Consolas"/>
                </a:rPr>
                <a:t>Step 0:</a:t>
              </a:r>
              <a:endParaRPr u="sng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Empty Stack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750" name="Google Shape;750;p60"/>
          <p:cNvGrpSpPr/>
          <p:nvPr/>
        </p:nvGrpSpPr>
        <p:grpSpPr>
          <a:xfrm>
            <a:off x="4816000" y="2478713"/>
            <a:ext cx="1369500" cy="2875625"/>
            <a:chOff x="2097025" y="2320725"/>
            <a:chExt cx="1369500" cy="2875625"/>
          </a:xfrm>
        </p:grpSpPr>
        <p:grpSp>
          <p:nvGrpSpPr>
            <p:cNvPr id="751" name="Google Shape;751;p60"/>
            <p:cNvGrpSpPr/>
            <p:nvPr/>
          </p:nvGrpSpPr>
          <p:grpSpPr>
            <a:xfrm>
              <a:off x="213407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752" name="Google Shape;752;p60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753" name="Google Shape;753;p60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4" name="Google Shape;754;p60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5" name="Google Shape;755;p60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6" name="Google Shape;756;p60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57" name="Google Shape;757;p60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58" name="Google Shape;758;p60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59" name="Google Shape;759;p60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60" name="Google Shape;760;p60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61" name="Google Shape;761;p60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762" name="Google Shape;762;p60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763" name="Google Shape;763;p60"/>
            <p:cNvSpPr txBox="1"/>
            <p:nvPr/>
          </p:nvSpPr>
          <p:spPr>
            <a:xfrm>
              <a:off x="217652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64" name="Google Shape;764;p60"/>
            <p:cNvSpPr txBox="1"/>
            <p:nvPr/>
          </p:nvSpPr>
          <p:spPr>
            <a:xfrm>
              <a:off x="20970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1: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Push(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‘a’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65" name="Google Shape;765;p60"/>
          <p:cNvSpPr txBox="1"/>
          <p:nvPr/>
        </p:nvSpPr>
        <p:spPr>
          <a:xfrm>
            <a:off x="373950" y="560610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Look,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never changes! We try to insert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‘a’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at index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of the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Tab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array, which raises an index out of bounds exception.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61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our first bug.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71" name="Google Shape;771;p61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To fix the bug, we need to increment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by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before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adding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to the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Tab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array.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772" name="Google Shape;772;p61"/>
          <p:cNvGrpSpPr/>
          <p:nvPr/>
        </p:nvGrpSpPr>
        <p:grpSpPr>
          <a:xfrm>
            <a:off x="1410850" y="2595711"/>
            <a:ext cx="6322250" cy="3138059"/>
            <a:chOff x="1248950" y="4479490"/>
            <a:chExt cx="6322250" cy="2903996"/>
          </a:xfrm>
        </p:grpSpPr>
        <p:grpSp>
          <p:nvGrpSpPr>
            <p:cNvPr id="773" name="Google Shape;773;p61"/>
            <p:cNvGrpSpPr/>
            <p:nvPr/>
          </p:nvGrpSpPr>
          <p:grpSpPr>
            <a:xfrm>
              <a:off x="1248950" y="4479490"/>
              <a:ext cx="6322250" cy="2903996"/>
              <a:chOff x="1248950" y="4479490"/>
              <a:chExt cx="6322250" cy="2903996"/>
            </a:xfrm>
          </p:grpSpPr>
          <p:sp>
            <p:nvSpPr>
              <p:cNvPr id="774" name="Google Shape;774;p61"/>
              <p:cNvSpPr/>
              <p:nvPr/>
            </p:nvSpPr>
            <p:spPr>
              <a:xfrm>
                <a:off x="1249000" y="4479490"/>
                <a:ext cx="6322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5" name="Google Shape;775;p61"/>
              <p:cNvSpPr/>
              <p:nvPr/>
            </p:nvSpPr>
            <p:spPr>
              <a:xfrm>
                <a:off x="1249000" y="4666303"/>
                <a:ext cx="6322200" cy="25029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776" name="Google Shape;776;p61"/>
              <p:cNvSpPr/>
              <p:nvPr/>
            </p:nvSpPr>
            <p:spPr>
              <a:xfrm>
                <a:off x="1248950" y="5504887"/>
                <a:ext cx="6322200" cy="187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777" name="Google Shape;777;p61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8" name="Google Shape;778;p61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9" name="Google Shape;779;p61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780" name="Google Shape;780;p61"/>
          <p:cNvGrpSpPr/>
          <p:nvPr/>
        </p:nvGrpSpPr>
        <p:grpSpPr>
          <a:xfrm>
            <a:off x="1464725" y="2834055"/>
            <a:ext cx="6214500" cy="2768375"/>
            <a:chOff x="1464725" y="2582325"/>
            <a:chExt cx="6214500" cy="2768375"/>
          </a:xfrm>
        </p:grpSpPr>
        <p:sp>
          <p:nvSpPr>
            <p:cNvPr id="781" name="Google Shape;781;p61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 Push 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Push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(V :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Character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Last := Last + 1;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Tab (Last) := V;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Push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782" name="Google Shape;782;p61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18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lt2"/>
                  </a:solidFill>
                  <a:latin typeface="Consolas"/>
                  <a:ea typeface="Consolas"/>
                  <a:cs typeface="Consolas"/>
                  <a:sym typeface="Consolas"/>
                </a:rPr>
                <a:t>19</a:t>
              </a:r>
              <a:endParaRPr>
                <a:solidFill>
                  <a:schemeClr val="lt2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20</a:t>
              </a:r>
              <a:endParaRPr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783" name="Google Shape;783;p61"/>
          <p:cNvSpPr txBox="1"/>
          <p:nvPr/>
        </p:nvSpPr>
        <p:spPr>
          <a:xfrm>
            <a:off x="971350" y="4524975"/>
            <a:ext cx="439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b="1">
              <a:solidFill>
                <a:srgbClr val="ED85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784" name="Google Shape;784;p61"/>
          <p:cNvSpPr txBox="1"/>
          <p:nvPr/>
        </p:nvSpPr>
        <p:spPr>
          <a:xfrm>
            <a:off x="297450" y="5895650"/>
            <a:ext cx="8549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Going forward, line numbers will assume you’ve made 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the changes as we identify them.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p62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our first bug.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790" name="Google Shape;790;p62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Now let’s draw out what happens when we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 few values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onto the stack with our new code.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791" name="Google Shape;791;p62"/>
          <p:cNvGrpSpPr/>
          <p:nvPr/>
        </p:nvGrpSpPr>
        <p:grpSpPr>
          <a:xfrm>
            <a:off x="2029750" y="2478700"/>
            <a:ext cx="1369500" cy="2875650"/>
            <a:chOff x="242225" y="2320725"/>
            <a:chExt cx="1369500" cy="2875650"/>
          </a:xfrm>
        </p:grpSpPr>
        <p:grpSp>
          <p:nvGrpSpPr>
            <p:cNvPr id="792" name="Google Shape;792;p62"/>
            <p:cNvGrpSpPr/>
            <p:nvPr/>
          </p:nvGrpSpPr>
          <p:grpSpPr>
            <a:xfrm>
              <a:off x="273750" y="3006925"/>
              <a:ext cx="1295400" cy="1819250"/>
              <a:chOff x="539700" y="3184200"/>
              <a:chExt cx="1295400" cy="1819250"/>
            </a:xfrm>
          </p:grpSpPr>
          <p:grpSp>
            <p:nvGrpSpPr>
              <p:cNvPr id="793" name="Google Shape;793;p62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794" name="Google Shape;794;p62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5" name="Google Shape;795;p62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6" name="Google Shape;796;p62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7" name="Google Shape;797;p62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798" name="Google Shape;798;p62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799" name="Google Shape;799;p62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00" name="Google Shape;800;p62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01" name="Google Shape;801;p62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02" name="Google Shape;802;p62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03" name="Google Shape;803;p62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804" name="Google Shape;804;p62"/>
            <p:cNvSpPr txBox="1"/>
            <p:nvPr/>
          </p:nvSpPr>
          <p:spPr>
            <a:xfrm>
              <a:off x="316200" y="4826175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05" name="Google Shape;805;p62"/>
            <p:cNvSpPr txBox="1"/>
            <p:nvPr/>
          </p:nvSpPr>
          <p:spPr>
            <a:xfrm>
              <a:off x="2422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onsolas"/>
                  <a:ea typeface="Consolas"/>
                  <a:cs typeface="Consolas"/>
                  <a:sym typeface="Consolas"/>
                </a:rPr>
                <a:t>Step 0:</a:t>
              </a:r>
              <a:endParaRPr u="sng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Empty Stack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806" name="Google Shape;806;p62"/>
          <p:cNvGrpSpPr/>
          <p:nvPr/>
        </p:nvGrpSpPr>
        <p:grpSpPr>
          <a:xfrm>
            <a:off x="3887250" y="2478700"/>
            <a:ext cx="1369500" cy="2875625"/>
            <a:chOff x="2097025" y="2320725"/>
            <a:chExt cx="1369500" cy="2875625"/>
          </a:xfrm>
        </p:grpSpPr>
        <p:grpSp>
          <p:nvGrpSpPr>
            <p:cNvPr id="807" name="Google Shape;807;p62"/>
            <p:cNvGrpSpPr/>
            <p:nvPr/>
          </p:nvGrpSpPr>
          <p:grpSpPr>
            <a:xfrm>
              <a:off x="213407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808" name="Google Shape;808;p62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809" name="Google Shape;809;p62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0" name="Google Shape;810;p62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1" name="Google Shape;811;p62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2" name="Google Shape;812;p62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13" name="Google Shape;813;p62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14" name="Google Shape;814;p62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15" name="Google Shape;815;p62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16" name="Google Shape;816;p62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17" name="Google Shape;817;p62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18" name="Google Shape;818;p62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819" name="Google Shape;819;p62"/>
            <p:cNvSpPr txBox="1"/>
            <p:nvPr/>
          </p:nvSpPr>
          <p:spPr>
            <a:xfrm>
              <a:off x="217652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20" name="Google Shape;820;p62"/>
            <p:cNvSpPr txBox="1"/>
            <p:nvPr/>
          </p:nvSpPr>
          <p:spPr>
            <a:xfrm>
              <a:off x="20970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1: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Push(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‘a’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21" name="Google Shape;821;p62"/>
          <p:cNvSpPr txBox="1"/>
          <p:nvPr/>
        </p:nvSpPr>
        <p:spPr>
          <a:xfrm>
            <a:off x="373950" y="560610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As we push new values,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increments to refer to the slot in the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Tab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array with the most recent value.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22" name="Google Shape;822;p62"/>
          <p:cNvGrpSpPr/>
          <p:nvPr/>
        </p:nvGrpSpPr>
        <p:grpSpPr>
          <a:xfrm>
            <a:off x="5744750" y="2478700"/>
            <a:ext cx="1369500" cy="2875625"/>
            <a:chOff x="2097025" y="2320725"/>
            <a:chExt cx="1369500" cy="2875625"/>
          </a:xfrm>
        </p:grpSpPr>
        <p:grpSp>
          <p:nvGrpSpPr>
            <p:cNvPr id="823" name="Google Shape;823;p62"/>
            <p:cNvGrpSpPr/>
            <p:nvPr/>
          </p:nvGrpSpPr>
          <p:grpSpPr>
            <a:xfrm>
              <a:off x="213407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824" name="Google Shape;824;p62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825" name="Google Shape;825;p62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6" name="Google Shape;826;p62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7" name="Google Shape;827;p62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8" name="Google Shape;828;p62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9" name="Google Shape;829;p62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30" name="Google Shape;830;p62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31" name="Google Shape;831;p62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32" name="Google Shape;832;p62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33" name="Google Shape;833;p62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34" name="Google Shape;834;p62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835" name="Google Shape;835;p62"/>
            <p:cNvSpPr txBox="1"/>
            <p:nvPr/>
          </p:nvSpPr>
          <p:spPr>
            <a:xfrm>
              <a:off x="217652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36" name="Google Shape;836;p62"/>
            <p:cNvSpPr txBox="1"/>
            <p:nvPr/>
          </p:nvSpPr>
          <p:spPr>
            <a:xfrm>
              <a:off x="20970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2: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Push(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‘b’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p63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our first bug.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42" name="Google Shape;842;p63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If you run the program again, you can now push new values onto the stack without any issue.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843" name="Google Shape;843;p63"/>
          <p:cNvSpPr txBox="1"/>
          <p:nvPr/>
        </p:nvSpPr>
        <p:spPr>
          <a:xfrm>
            <a:off x="373950" y="578000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While you’re at it, run the SPARK prover again to verify that our total warning count has gone down to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5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844" name="Google Shape;844;p63"/>
          <p:cNvPicPr preferRelativeResize="0"/>
          <p:nvPr/>
        </p:nvPicPr>
        <p:blipFill rotWithShape="1">
          <a:blip r:embed="rId3">
            <a:alphaModFix/>
          </a:blip>
          <a:srcRect b="4798" l="2559" r="4719" t="0"/>
          <a:stretch/>
        </p:blipFill>
        <p:spPr>
          <a:xfrm>
            <a:off x="2383425" y="2428750"/>
            <a:ext cx="4278024" cy="3092425"/>
          </a:xfrm>
          <a:prstGeom prst="rect">
            <a:avLst/>
          </a:prstGeom>
          <a:noFill/>
          <a:ln>
            <a:noFill/>
          </a:ln>
          <a:effectLst>
            <a:outerShdw blurRad="357188" rotWithShape="0" algn="bl" dir="2580000" dist="266700">
              <a:srgbClr val="000000">
                <a:alpha val="17000"/>
              </a:srgbClr>
            </a:outerShdw>
          </a:effec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64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the Pop procedure.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50" name="Google Shape;850;p64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Next, let’s look at the warning on line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32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of the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procedure.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warning is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“array index check might fail”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851" name="Google Shape;851;p64"/>
          <p:cNvGrpSpPr/>
          <p:nvPr/>
        </p:nvGrpSpPr>
        <p:grpSpPr>
          <a:xfrm>
            <a:off x="1410850" y="2595711"/>
            <a:ext cx="6322250" cy="3138059"/>
            <a:chOff x="1248950" y="4479490"/>
            <a:chExt cx="6322250" cy="2903996"/>
          </a:xfrm>
        </p:grpSpPr>
        <p:grpSp>
          <p:nvGrpSpPr>
            <p:cNvPr id="852" name="Google Shape;852;p64"/>
            <p:cNvGrpSpPr/>
            <p:nvPr/>
          </p:nvGrpSpPr>
          <p:grpSpPr>
            <a:xfrm>
              <a:off x="1248950" y="4479490"/>
              <a:ext cx="6322250" cy="2903996"/>
              <a:chOff x="1248950" y="4479490"/>
              <a:chExt cx="6322250" cy="2903996"/>
            </a:xfrm>
          </p:grpSpPr>
          <p:sp>
            <p:nvSpPr>
              <p:cNvPr id="853" name="Google Shape;853;p64"/>
              <p:cNvSpPr/>
              <p:nvPr/>
            </p:nvSpPr>
            <p:spPr>
              <a:xfrm>
                <a:off x="1249000" y="4479490"/>
                <a:ext cx="6322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4" name="Google Shape;854;p64"/>
              <p:cNvSpPr/>
              <p:nvPr/>
            </p:nvSpPr>
            <p:spPr>
              <a:xfrm>
                <a:off x="1249000" y="4666303"/>
                <a:ext cx="6322200" cy="25029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855" name="Google Shape;855;p64"/>
              <p:cNvSpPr/>
              <p:nvPr/>
            </p:nvSpPr>
            <p:spPr>
              <a:xfrm>
                <a:off x="1248950" y="5504887"/>
                <a:ext cx="6322200" cy="187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856" name="Google Shape;856;p64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7" name="Google Shape;857;p64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8" name="Google Shape;858;p64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859" name="Google Shape;859;p64"/>
          <p:cNvGrpSpPr/>
          <p:nvPr/>
        </p:nvGrpSpPr>
        <p:grpSpPr>
          <a:xfrm>
            <a:off x="1464725" y="2834055"/>
            <a:ext cx="6214500" cy="2768375"/>
            <a:chOff x="1464725" y="2582325"/>
            <a:chExt cx="6214500" cy="2768375"/>
          </a:xfrm>
        </p:grpSpPr>
        <p:sp>
          <p:nvSpPr>
            <p:cNvPr id="860" name="Google Shape;860;p64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 Pop 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Pop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(V :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out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Character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Last := Last -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V := Tab (Last);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Pop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61" name="Google Shape;861;p64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28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29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34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862" name="Google Shape;862;p64"/>
          <p:cNvSpPr txBox="1"/>
          <p:nvPr/>
        </p:nvSpPr>
        <p:spPr>
          <a:xfrm>
            <a:off x="373950" y="59110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Can anyone spot the bug in this code?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(</a:t>
            </a:r>
            <a:r>
              <a:rPr b="1" i="1" lang="en" sz="2200">
                <a:latin typeface="Open Sans"/>
                <a:ea typeface="Open Sans"/>
                <a:cs typeface="Open Sans"/>
                <a:sym typeface="Open Sans"/>
              </a:rPr>
              <a:t>Hint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: It’s a logical bug, not a syntax bug)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" name="Google Shape;867;p65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Fixing the Pop procedure.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868" name="Google Shape;868;p65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Let’s draw out what happens when we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 few values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onto the stack &amp; then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them off.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869" name="Google Shape;869;p65"/>
          <p:cNvGrpSpPr/>
          <p:nvPr/>
        </p:nvGrpSpPr>
        <p:grpSpPr>
          <a:xfrm>
            <a:off x="172250" y="2478700"/>
            <a:ext cx="1369500" cy="2875650"/>
            <a:chOff x="242225" y="2320725"/>
            <a:chExt cx="1369500" cy="2875650"/>
          </a:xfrm>
        </p:grpSpPr>
        <p:grpSp>
          <p:nvGrpSpPr>
            <p:cNvPr id="870" name="Google Shape;870;p65"/>
            <p:cNvGrpSpPr/>
            <p:nvPr/>
          </p:nvGrpSpPr>
          <p:grpSpPr>
            <a:xfrm>
              <a:off x="273750" y="3006925"/>
              <a:ext cx="1295400" cy="1819250"/>
              <a:chOff x="539700" y="3184200"/>
              <a:chExt cx="1295400" cy="1819250"/>
            </a:xfrm>
          </p:grpSpPr>
          <p:grpSp>
            <p:nvGrpSpPr>
              <p:cNvPr id="871" name="Google Shape;871;p65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872" name="Google Shape;872;p65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3" name="Google Shape;873;p65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4" name="Google Shape;874;p65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5" name="Google Shape;875;p65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76" name="Google Shape;876;p65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77" name="Google Shape;877;p65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78" name="Google Shape;878;p65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79" name="Google Shape;879;p65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80" name="Google Shape;880;p65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81" name="Google Shape;881;p65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882" name="Google Shape;882;p65"/>
            <p:cNvSpPr txBox="1"/>
            <p:nvPr/>
          </p:nvSpPr>
          <p:spPr>
            <a:xfrm>
              <a:off x="316200" y="4826175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83" name="Google Shape;883;p65"/>
            <p:cNvSpPr txBox="1"/>
            <p:nvPr/>
          </p:nvSpPr>
          <p:spPr>
            <a:xfrm>
              <a:off x="2422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onsolas"/>
                  <a:ea typeface="Consolas"/>
                  <a:cs typeface="Consolas"/>
                  <a:sym typeface="Consolas"/>
                </a:rPr>
                <a:t>Step 0:</a:t>
              </a:r>
              <a:endParaRPr u="sng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Empty Stack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884" name="Google Shape;884;p65"/>
          <p:cNvGrpSpPr/>
          <p:nvPr/>
        </p:nvGrpSpPr>
        <p:grpSpPr>
          <a:xfrm>
            <a:off x="2029750" y="2478713"/>
            <a:ext cx="1369500" cy="2875625"/>
            <a:chOff x="2097025" y="2320725"/>
            <a:chExt cx="1369500" cy="2875625"/>
          </a:xfrm>
        </p:grpSpPr>
        <p:grpSp>
          <p:nvGrpSpPr>
            <p:cNvPr id="885" name="Google Shape;885;p65"/>
            <p:cNvGrpSpPr/>
            <p:nvPr/>
          </p:nvGrpSpPr>
          <p:grpSpPr>
            <a:xfrm>
              <a:off x="213407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886" name="Google Shape;886;p65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887" name="Google Shape;887;p65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8" name="Google Shape;888;p65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89" name="Google Shape;889;p65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0" name="Google Shape;890;p65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91" name="Google Shape;891;p65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892" name="Google Shape;892;p65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93" name="Google Shape;893;p65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94" name="Google Shape;894;p65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95" name="Google Shape;895;p65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896" name="Google Shape;896;p65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897" name="Google Shape;897;p65"/>
            <p:cNvSpPr txBox="1"/>
            <p:nvPr/>
          </p:nvSpPr>
          <p:spPr>
            <a:xfrm>
              <a:off x="217652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898" name="Google Shape;898;p65"/>
            <p:cNvSpPr txBox="1"/>
            <p:nvPr/>
          </p:nvSpPr>
          <p:spPr>
            <a:xfrm>
              <a:off x="20970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1: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Push 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‘a’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899" name="Google Shape;899;p65"/>
          <p:cNvGrpSpPr/>
          <p:nvPr/>
        </p:nvGrpSpPr>
        <p:grpSpPr>
          <a:xfrm>
            <a:off x="3887250" y="2478700"/>
            <a:ext cx="1369500" cy="2875625"/>
            <a:chOff x="3914775" y="2320725"/>
            <a:chExt cx="1369500" cy="2875625"/>
          </a:xfrm>
        </p:grpSpPr>
        <p:grpSp>
          <p:nvGrpSpPr>
            <p:cNvPr id="900" name="Google Shape;900;p65"/>
            <p:cNvGrpSpPr/>
            <p:nvPr/>
          </p:nvGrpSpPr>
          <p:grpSpPr>
            <a:xfrm>
              <a:off x="395182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901" name="Google Shape;901;p65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902" name="Google Shape;902;p65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3" name="Google Shape;903;p65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4" name="Google Shape;904;p65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5" name="Google Shape;905;p65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06" name="Google Shape;906;p65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07" name="Google Shape;907;p65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08" name="Google Shape;908;p65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09" name="Google Shape;909;p65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10" name="Google Shape;910;p65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11" name="Google Shape;911;p65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912" name="Google Shape;912;p65"/>
            <p:cNvSpPr txBox="1"/>
            <p:nvPr/>
          </p:nvSpPr>
          <p:spPr>
            <a:xfrm>
              <a:off x="399427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13" name="Google Shape;913;p65"/>
            <p:cNvSpPr txBox="1"/>
            <p:nvPr/>
          </p:nvSpPr>
          <p:spPr>
            <a:xfrm>
              <a:off x="391477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2: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Push 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‘b’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914" name="Google Shape;914;p65"/>
          <p:cNvSpPr txBox="1"/>
          <p:nvPr/>
        </p:nvSpPr>
        <p:spPr>
          <a:xfrm>
            <a:off x="373950" y="560610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Look,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is decremented 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before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we set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’s value.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We always get the 2nd-to-last item back from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Pop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915" name="Google Shape;915;p65"/>
          <p:cNvGrpSpPr/>
          <p:nvPr/>
        </p:nvGrpSpPr>
        <p:grpSpPr>
          <a:xfrm>
            <a:off x="7345425" y="2478700"/>
            <a:ext cx="1696200" cy="3066125"/>
            <a:chOff x="7415400" y="2320725"/>
            <a:chExt cx="1696200" cy="3066125"/>
          </a:xfrm>
        </p:grpSpPr>
        <p:grpSp>
          <p:nvGrpSpPr>
            <p:cNvPr id="916" name="Google Shape;916;p65"/>
            <p:cNvGrpSpPr/>
            <p:nvPr/>
          </p:nvGrpSpPr>
          <p:grpSpPr>
            <a:xfrm>
              <a:off x="767222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917" name="Google Shape;917;p65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918" name="Google Shape;918;p65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19" name="Google Shape;919;p65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0" name="Google Shape;920;p65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1" name="Google Shape;921;p65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22" name="Google Shape;922;p65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23" name="Google Shape;923;p65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24" name="Google Shape;924;p65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25" name="Google Shape;925;p65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26" name="Google Shape;926;p65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27" name="Google Shape;927;p65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928" name="Google Shape;928;p65"/>
            <p:cNvSpPr txBox="1"/>
            <p:nvPr/>
          </p:nvSpPr>
          <p:spPr>
            <a:xfrm>
              <a:off x="7714675" y="4826150"/>
              <a:ext cx="12750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V = 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‘a’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29" name="Google Shape;929;p65"/>
            <p:cNvSpPr txBox="1"/>
            <p:nvPr/>
          </p:nvSpPr>
          <p:spPr>
            <a:xfrm>
              <a:off x="7415400" y="2320725"/>
              <a:ext cx="16962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3.2: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Pop (Value):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V := Tab (Last)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930" name="Google Shape;930;p65"/>
          <p:cNvGrpSpPr/>
          <p:nvPr/>
        </p:nvGrpSpPr>
        <p:grpSpPr>
          <a:xfrm>
            <a:off x="5591075" y="2478700"/>
            <a:ext cx="1662000" cy="3066125"/>
            <a:chOff x="5658350" y="2320725"/>
            <a:chExt cx="1662000" cy="3066125"/>
          </a:xfrm>
        </p:grpSpPr>
        <p:grpSp>
          <p:nvGrpSpPr>
            <p:cNvPr id="931" name="Google Shape;931;p65"/>
            <p:cNvGrpSpPr/>
            <p:nvPr/>
          </p:nvGrpSpPr>
          <p:grpSpPr>
            <a:xfrm>
              <a:off x="581202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932" name="Google Shape;932;p65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933" name="Google Shape;933;p65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4" name="Google Shape;934;p65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5" name="Google Shape;935;p65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6" name="Google Shape;936;p65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937" name="Google Shape;937;p65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938" name="Google Shape;938;p65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39" name="Google Shape;939;p65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40" name="Google Shape;940;p65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41" name="Google Shape;941;p65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942" name="Google Shape;942;p65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943" name="Google Shape;943;p65"/>
            <p:cNvSpPr txBox="1"/>
            <p:nvPr/>
          </p:nvSpPr>
          <p:spPr>
            <a:xfrm>
              <a:off x="5780375" y="4826150"/>
              <a:ext cx="13695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44" name="Google Shape;944;p65"/>
            <p:cNvSpPr txBox="1"/>
            <p:nvPr/>
          </p:nvSpPr>
          <p:spPr>
            <a:xfrm>
              <a:off x="5658350" y="2320725"/>
              <a:ext cx="16620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3.1: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Pop (Value): Last := Last-1;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6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the Pop procedure.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50" name="Google Shape;950;p66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Swap lines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29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&amp;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to set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V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’s value 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before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we decrement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51" name="Google Shape;951;p66"/>
          <p:cNvGrpSpPr/>
          <p:nvPr/>
        </p:nvGrpSpPr>
        <p:grpSpPr>
          <a:xfrm>
            <a:off x="1410875" y="2226961"/>
            <a:ext cx="6322250" cy="3138059"/>
            <a:chOff x="1248950" y="4479490"/>
            <a:chExt cx="6322250" cy="2903996"/>
          </a:xfrm>
        </p:grpSpPr>
        <p:grpSp>
          <p:nvGrpSpPr>
            <p:cNvPr id="952" name="Google Shape;952;p66"/>
            <p:cNvGrpSpPr/>
            <p:nvPr/>
          </p:nvGrpSpPr>
          <p:grpSpPr>
            <a:xfrm>
              <a:off x="1248950" y="4479490"/>
              <a:ext cx="6322250" cy="2903996"/>
              <a:chOff x="1248950" y="4479490"/>
              <a:chExt cx="6322250" cy="2903996"/>
            </a:xfrm>
          </p:grpSpPr>
          <p:sp>
            <p:nvSpPr>
              <p:cNvPr id="953" name="Google Shape;953;p66"/>
              <p:cNvSpPr/>
              <p:nvPr/>
            </p:nvSpPr>
            <p:spPr>
              <a:xfrm>
                <a:off x="1249000" y="4479490"/>
                <a:ext cx="6322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4" name="Google Shape;954;p66"/>
              <p:cNvSpPr/>
              <p:nvPr/>
            </p:nvSpPr>
            <p:spPr>
              <a:xfrm>
                <a:off x="1249000" y="4666303"/>
                <a:ext cx="6322200" cy="25029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55" name="Google Shape;955;p66"/>
              <p:cNvSpPr/>
              <p:nvPr/>
            </p:nvSpPr>
            <p:spPr>
              <a:xfrm>
                <a:off x="1248950" y="5504887"/>
                <a:ext cx="6322200" cy="187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56" name="Google Shape;956;p66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7" name="Google Shape;957;p66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8" name="Google Shape;958;p66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59" name="Google Shape;959;p66"/>
          <p:cNvGrpSpPr/>
          <p:nvPr/>
        </p:nvGrpSpPr>
        <p:grpSpPr>
          <a:xfrm>
            <a:off x="1464750" y="2465305"/>
            <a:ext cx="6214500" cy="2768375"/>
            <a:chOff x="1464725" y="2582325"/>
            <a:chExt cx="6214500" cy="2768375"/>
          </a:xfrm>
        </p:grpSpPr>
        <p:sp>
          <p:nvSpPr>
            <p:cNvPr id="960" name="Google Shape;960;p66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 Pop 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Pop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(V :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out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Character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V := Tab (Last);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Last := Last -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Pop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61" name="Google Shape;961;p66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24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25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26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27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28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29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31</a:t>
              </a:r>
              <a:endParaRPr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32</a:t>
              </a:r>
              <a:endParaRPr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34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962" name="Google Shape;962;p66"/>
          <p:cNvSpPr txBox="1"/>
          <p:nvPr/>
        </p:nvSpPr>
        <p:spPr>
          <a:xfrm>
            <a:off x="373950" y="561810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What happens when you run the prover now?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63" name="Google Shape;963;p66"/>
          <p:cNvSpPr txBox="1"/>
          <p:nvPr/>
        </p:nvSpPr>
        <p:spPr>
          <a:xfrm>
            <a:off x="971375" y="4145625"/>
            <a:ext cx="439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b="1">
              <a:solidFill>
                <a:srgbClr val="ED85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64" name="Google Shape;964;p66"/>
          <p:cNvSpPr txBox="1"/>
          <p:nvPr/>
        </p:nvSpPr>
        <p:spPr>
          <a:xfrm>
            <a:off x="971375" y="4359400"/>
            <a:ext cx="439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b="1">
              <a:solidFill>
                <a:srgbClr val="ED85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8" name="Shape 9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9" name="Google Shape;969;p67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We’re down to 3 warnings!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373950" y="1340400"/>
            <a:ext cx="8396100" cy="12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When we run the prover now, we only get 3 warnings.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All three come from the Stack package’s specification file (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stack.ads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).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971" name="Google Shape;971;p67"/>
          <p:cNvPicPr preferRelativeResize="0"/>
          <p:nvPr/>
        </p:nvPicPr>
        <p:blipFill rotWithShape="1">
          <a:blip r:embed="rId3">
            <a:alphaModFix/>
          </a:blip>
          <a:srcRect b="4470" l="4213" r="4578" t="0"/>
          <a:stretch/>
        </p:blipFill>
        <p:spPr>
          <a:xfrm>
            <a:off x="1613963" y="2738700"/>
            <a:ext cx="5916074" cy="3877075"/>
          </a:xfrm>
          <a:prstGeom prst="rect">
            <a:avLst/>
          </a:prstGeom>
          <a:noFill/>
          <a:ln>
            <a:noFill/>
          </a:ln>
          <a:effectLst>
            <a:outerShdw blurRad="442913" rotWithShape="0" algn="bl" dir="2580000" dist="314325">
              <a:srgbClr val="000000">
                <a:alpha val="22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220590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8"/>
          <p:cNvSpPr txBox="1"/>
          <p:nvPr/>
        </p:nvSpPr>
        <p:spPr>
          <a:xfrm>
            <a:off x="21310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the Clear procedure.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77" name="Google Shape;977;p68"/>
          <p:cNvSpPr txBox="1"/>
          <p:nvPr/>
        </p:nvSpPr>
        <p:spPr>
          <a:xfrm>
            <a:off x="373950" y="13257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Click on the warning from line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12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in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stack.ads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78" name="Google Shape;978;p68"/>
          <p:cNvGrpSpPr/>
          <p:nvPr/>
        </p:nvGrpSpPr>
        <p:grpSpPr>
          <a:xfrm>
            <a:off x="1410875" y="2568625"/>
            <a:ext cx="6322250" cy="1452329"/>
            <a:chOff x="1248950" y="4479480"/>
            <a:chExt cx="6322250" cy="1344002"/>
          </a:xfrm>
        </p:grpSpPr>
        <p:grpSp>
          <p:nvGrpSpPr>
            <p:cNvPr id="979" name="Google Shape;979;p68"/>
            <p:cNvGrpSpPr/>
            <p:nvPr/>
          </p:nvGrpSpPr>
          <p:grpSpPr>
            <a:xfrm>
              <a:off x="1248950" y="4479480"/>
              <a:ext cx="6322250" cy="1344002"/>
              <a:chOff x="1248950" y="4479480"/>
              <a:chExt cx="6322250" cy="1344002"/>
            </a:xfrm>
          </p:grpSpPr>
          <p:sp>
            <p:nvSpPr>
              <p:cNvPr id="980" name="Google Shape;980;p68"/>
              <p:cNvSpPr/>
              <p:nvPr/>
            </p:nvSpPr>
            <p:spPr>
              <a:xfrm>
                <a:off x="1249000" y="4479480"/>
                <a:ext cx="63222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1" name="Google Shape;981;p68"/>
              <p:cNvSpPr/>
              <p:nvPr/>
            </p:nvSpPr>
            <p:spPr>
              <a:xfrm>
                <a:off x="1249000" y="4666298"/>
                <a:ext cx="63222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982" name="Google Shape;982;p68"/>
              <p:cNvSpPr/>
              <p:nvPr/>
            </p:nvSpPr>
            <p:spPr>
              <a:xfrm>
                <a:off x="1248950" y="5504882"/>
                <a:ext cx="6322200" cy="31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983" name="Google Shape;983;p68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4" name="Google Shape;984;p68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5" name="Google Shape;985;p68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86" name="Google Shape;986;p68"/>
          <p:cNvGrpSpPr/>
          <p:nvPr/>
        </p:nvGrpSpPr>
        <p:grpSpPr>
          <a:xfrm>
            <a:off x="1464750" y="2807241"/>
            <a:ext cx="6214500" cy="1136695"/>
            <a:chOff x="1464725" y="2582325"/>
            <a:chExt cx="6214500" cy="2768375"/>
          </a:xfrm>
        </p:grpSpPr>
        <p:sp>
          <p:nvSpPr>
            <p:cNvPr id="987" name="Google Shape;987;p68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Clear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 with </a:t>
              </a: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Post =&gt; Size = 0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988" name="Google Shape;988;p68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989" name="Google Shape;989;p68"/>
          <p:cNvSpPr txBox="1"/>
          <p:nvPr/>
        </p:nvSpPr>
        <p:spPr>
          <a:xfrm>
            <a:off x="1364625" y="2226938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stack.ads: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990" name="Google Shape;990;p68"/>
          <p:cNvSpPr txBox="1"/>
          <p:nvPr/>
        </p:nvSpPr>
        <p:spPr>
          <a:xfrm>
            <a:off x="373950" y="43308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SPARK Prover can’t assert that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Size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will equal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after the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Clear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procedure has been run.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1" name="Google Shape;991;p68"/>
          <p:cNvSpPr txBox="1"/>
          <p:nvPr/>
        </p:nvSpPr>
        <p:spPr>
          <a:xfrm>
            <a:off x="373950" y="54651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Can anyone figure out why?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69"/>
          <p:cNvSpPr txBox="1"/>
          <p:nvPr/>
        </p:nvSpPr>
        <p:spPr>
          <a:xfrm>
            <a:off x="21310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the Clear procedure.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997" name="Google Shape;997;p69"/>
          <p:cNvSpPr txBox="1"/>
          <p:nvPr/>
        </p:nvSpPr>
        <p:spPr>
          <a:xfrm>
            <a:off x="373950" y="13257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code on line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of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stack.ads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corresponds to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code on line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of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stack.adb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998" name="Google Shape;998;p69"/>
          <p:cNvGrpSpPr/>
          <p:nvPr/>
        </p:nvGrpSpPr>
        <p:grpSpPr>
          <a:xfrm>
            <a:off x="1410875" y="4362636"/>
            <a:ext cx="6322250" cy="2321770"/>
            <a:chOff x="1248950" y="4479490"/>
            <a:chExt cx="6322250" cy="2148594"/>
          </a:xfrm>
        </p:grpSpPr>
        <p:grpSp>
          <p:nvGrpSpPr>
            <p:cNvPr id="999" name="Google Shape;999;p69"/>
            <p:cNvGrpSpPr/>
            <p:nvPr/>
          </p:nvGrpSpPr>
          <p:grpSpPr>
            <a:xfrm>
              <a:off x="1248950" y="4479490"/>
              <a:ext cx="6322250" cy="2148594"/>
              <a:chOff x="1248950" y="4479490"/>
              <a:chExt cx="6322250" cy="2148594"/>
            </a:xfrm>
          </p:grpSpPr>
          <p:sp>
            <p:nvSpPr>
              <p:cNvPr id="1000" name="Google Shape;1000;p69"/>
              <p:cNvSpPr/>
              <p:nvPr/>
            </p:nvSpPr>
            <p:spPr>
              <a:xfrm>
                <a:off x="1249000" y="4479490"/>
                <a:ext cx="6322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1" name="Google Shape;1001;p69"/>
              <p:cNvSpPr/>
              <p:nvPr/>
            </p:nvSpPr>
            <p:spPr>
              <a:xfrm>
                <a:off x="1249000" y="4666299"/>
                <a:ext cx="6322200" cy="15480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02" name="Google Shape;1002;p69"/>
              <p:cNvSpPr/>
              <p:nvPr/>
            </p:nvSpPr>
            <p:spPr>
              <a:xfrm>
                <a:off x="1248950" y="5504884"/>
                <a:ext cx="6322200" cy="11232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03" name="Google Shape;1003;p69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4" name="Google Shape;1004;p69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5" name="Google Shape;1005;p69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06" name="Google Shape;1006;p69"/>
          <p:cNvGrpSpPr/>
          <p:nvPr/>
        </p:nvGrpSpPr>
        <p:grpSpPr>
          <a:xfrm>
            <a:off x="1464750" y="4524795"/>
            <a:ext cx="6214500" cy="1998767"/>
            <a:chOff x="1464725" y="2582325"/>
            <a:chExt cx="6214500" cy="2768375"/>
          </a:xfrm>
        </p:grpSpPr>
        <p:sp>
          <p:nvSpPr>
            <p:cNvPr id="1007" name="Google Shape;1007;p69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 Clear 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Clear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Last := Tab’First;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Clear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08" name="Google Shape;1008;p69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08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09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009" name="Google Shape;1009;p69"/>
          <p:cNvGrpSpPr/>
          <p:nvPr/>
        </p:nvGrpSpPr>
        <p:grpSpPr>
          <a:xfrm>
            <a:off x="1410875" y="2568625"/>
            <a:ext cx="6322250" cy="1452329"/>
            <a:chOff x="1248950" y="4479480"/>
            <a:chExt cx="6322250" cy="1344002"/>
          </a:xfrm>
        </p:grpSpPr>
        <p:grpSp>
          <p:nvGrpSpPr>
            <p:cNvPr id="1010" name="Google Shape;1010;p69"/>
            <p:cNvGrpSpPr/>
            <p:nvPr/>
          </p:nvGrpSpPr>
          <p:grpSpPr>
            <a:xfrm>
              <a:off x="1248950" y="4479480"/>
              <a:ext cx="6322250" cy="1344002"/>
              <a:chOff x="1248950" y="4479480"/>
              <a:chExt cx="6322250" cy="1344002"/>
            </a:xfrm>
          </p:grpSpPr>
          <p:sp>
            <p:nvSpPr>
              <p:cNvPr id="1011" name="Google Shape;1011;p69"/>
              <p:cNvSpPr/>
              <p:nvPr/>
            </p:nvSpPr>
            <p:spPr>
              <a:xfrm>
                <a:off x="1249000" y="4479480"/>
                <a:ext cx="63222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2" name="Google Shape;1012;p69"/>
              <p:cNvSpPr/>
              <p:nvPr/>
            </p:nvSpPr>
            <p:spPr>
              <a:xfrm>
                <a:off x="1249000" y="4666298"/>
                <a:ext cx="63222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13" name="Google Shape;1013;p69"/>
              <p:cNvSpPr/>
              <p:nvPr/>
            </p:nvSpPr>
            <p:spPr>
              <a:xfrm>
                <a:off x="1248950" y="5504882"/>
                <a:ext cx="6322200" cy="31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14" name="Google Shape;1014;p69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5" name="Google Shape;1015;p69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6" name="Google Shape;1016;p69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17" name="Google Shape;1017;p69"/>
          <p:cNvGrpSpPr/>
          <p:nvPr/>
        </p:nvGrpSpPr>
        <p:grpSpPr>
          <a:xfrm>
            <a:off x="1464750" y="2731041"/>
            <a:ext cx="6214500" cy="1136695"/>
            <a:chOff x="1464725" y="2582325"/>
            <a:chExt cx="6214500" cy="2768375"/>
          </a:xfrm>
        </p:grpSpPr>
        <p:sp>
          <p:nvSpPr>
            <p:cNvPr id="1018" name="Google Shape;1018;p69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Clear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 with </a:t>
              </a: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Post =&gt; Size = 0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19" name="Google Shape;1019;p69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020" name="Google Shape;1020;p69"/>
          <p:cNvSpPr txBox="1"/>
          <p:nvPr/>
        </p:nvSpPr>
        <p:spPr>
          <a:xfrm>
            <a:off x="1326050" y="3944738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stack.adb: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21" name="Google Shape;1021;p69"/>
          <p:cNvSpPr txBox="1"/>
          <p:nvPr/>
        </p:nvSpPr>
        <p:spPr>
          <a:xfrm>
            <a:off x="1364625" y="2150738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stack.ads: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p70"/>
          <p:cNvSpPr txBox="1"/>
          <p:nvPr/>
        </p:nvSpPr>
        <p:spPr>
          <a:xfrm>
            <a:off x="21310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the Clear procedure.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27" name="Google Shape;1027;p70"/>
          <p:cNvSpPr txBox="1"/>
          <p:nvPr/>
        </p:nvSpPr>
        <p:spPr>
          <a:xfrm>
            <a:off x="373950" y="1325775"/>
            <a:ext cx="8396100" cy="63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Size function is also defined in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stack.ads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on line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30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28" name="Google Shape;1028;p70"/>
          <p:cNvGrpSpPr/>
          <p:nvPr/>
        </p:nvGrpSpPr>
        <p:grpSpPr>
          <a:xfrm>
            <a:off x="1434000" y="4240188"/>
            <a:ext cx="6322250" cy="1452329"/>
            <a:chOff x="1248950" y="4479480"/>
            <a:chExt cx="6322250" cy="1344002"/>
          </a:xfrm>
        </p:grpSpPr>
        <p:grpSp>
          <p:nvGrpSpPr>
            <p:cNvPr id="1029" name="Google Shape;1029;p70"/>
            <p:cNvGrpSpPr/>
            <p:nvPr/>
          </p:nvGrpSpPr>
          <p:grpSpPr>
            <a:xfrm>
              <a:off x="1248950" y="4479480"/>
              <a:ext cx="6322250" cy="1344002"/>
              <a:chOff x="1248950" y="4479480"/>
              <a:chExt cx="6322250" cy="1344002"/>
            </a:xfrm>
          </p:grpSpPr>
          <p:sp>
            <p:nvSpPr>
              <p:cNvPr id="1030" name="Google Shape;1030;p70"/>
              <p:cNvSpPr/>
              <p:nvPr/>
            </p:nvSpPr>
            <p:spPr>
              <a:xfrm>
                <a:off x="1249000" y="4479480"/>
                <a:ext cx="63222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1" name="Google Shape;1031;p70"/>
              <p:cNvSpPr/>
              <p:nvPr/>
            </p:nvSpPr>
            <p:spPr>
              <a:xfrm>
                <a:off x="1249000" y="4666298"/>
                <a:ext cx="63222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32" name="Google Shape;1032;p70"/>
              <p:cNvSpPr/>
              <p:nvPr/>
            </p:nvSpPr>
            <p:spPr>
              <a:xfrm>
                <a:off x="1248950" y="5504882"/>
                <a:ext cx="6322200" cy="31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33" name="Google Shape;1033;p70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4" name="Google Shape;1034;p70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5" name="Google Shape;1035;p70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36" name="Google Shape;1036;p70"/>
          <p:cNvGrpSpPr/>
          <p:nvPr/>
        </p:nvGrpSpPr>
        <p:grpSpPr>
          <a:xfrm>
            <a:off x="1487875" y="4478803"/>
            <a:ext cx="6214500" cy="1136695"/>
            <a:chOff x="1464725" y="2582325"/>
            <a:chExt cx="6214500" cy="2768375"/>
          </a:xfrm>
        </p:grpSpPr>
        <p:sp>
          <p:nvSpPr>
            <p:cNvPr id="1037" name="Google Shape;1037;p70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function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Size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return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Integer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is 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(Last);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38" name="Google Shape;1038;p70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29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039" name="Google Shape;1039;p70"/>
          <p:cNvSpPr txBox="1"/>
          <p:nvPr/>
        </p:nvSpPr>
        <p:spPr>
          <a:xfrm>
            <a:off x="1387750" y="3898500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stack.ads: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040" name="Google Shape;1040;p70"/>
          <p:cNvSpPr txBox="1"/>
          <p:nvPr/>
        </p:nvSpPr>
        <p:spPr>
          <a:xfrm>
            <a:off x="373950" y="589482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It simply returns the value of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So, when the stack is cleared, it should return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041" name="Google Shape;1041;p70"/>
          <p:cNvGrpSpPr/>
          <p:nvPr/>
        </p:nvGrpSpPr>
        <p:grpSpPr>
          <a:xfrm>
            <a:off x="1434000" y="2299563"/>
            <a:ext cx="6322250" cy="1452329"/>
            <a:chOff x="1248950" y="4479480"/>
            <a:chExt cx="6322250" cy="1344002"/>
          </a:xfrm>
        </p:grpSpPr>
        <p:grpSp>
          <p:nvGrpSpPr>
            <p:cNvPr id="1042" name="Google Shape;1042;p70"/>
            <p:cNvGrpSpPr/>
            <p:nvPr/>
          </p:nvGrpSpPr>
          <p:grpSpPr>
            <a:xfrm>
              <a:off x="1248950" y="4479480"/>
              <a:ext cx="6322250" cy="1344002"/>
              <a:chOff x="1248950" y="4479480"/>
              <a:chExt cx="6322250" cy="1344002"/>
            </a:xfrm>
          </p:grpSpPr>
          <p:sp>
            <p:nvSpPr>
              <p:cNvPr id="1043" name="Google Shape;1043;p70"/>
              <p:cNvSpPr/>
              <p:nvPr/>
            </p:nvSpPr>
            <p:spPr>
              <a:xfrm>
                <a:off x="1249000" y="4479480"/>
                <a:ext cx="63222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4" name="Google Shape;1044;p70"/>
              <p:cNvSpPr/>
              <p:nvPr/>
            </p:nvSpPr>
            <p:spPr>
              <a:xfrm>
                <a:off x="1249000" y="4666298"/>
                <a:ext cx="63222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045" name="Google Shape;1045;p70"/>
              <p:cNvSpPr/>
              <p:nvPr/>
            </p:nvSpPr>
            <p:spPr>
              <a:xfrm>
                <a:off x="1248950" y="5504882"/>
                <a:ext cx="6322200" cy="31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046" name="Google Shape;1046;p70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7" name="Google Shape;1047;p70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8" name="Google Shape;1048;p70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49" name="Google Shape;1049;p70"/>
          <p:cNvGrpSpPr/>
          <p:nvPr/>
        </p:nvGrpSpPr>
        <p:grpSpPr>
          <a:xfrm>
            <a:off x="1487875" y="2538178"/>
            <a:ext cx="6214500" cy="1136695"/>
            <a:chOff x="1464725" y="2582325"/>
            <a:chExt cx="6214500" cy="2768375"/>
          </a:xfrm>
        </p:grpSpPr>
        <p:sp>
          <p:nvSpPr>
            <p:cNvPr id="1050" name="Google Shape;1050;p70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Clear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 with </a:t>
              </a: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Post =&gt; Size = 0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51" name="Google Shape;1051;p70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052" name="Google Shape;1052;p70"/>
          <p:cNvSpPr txBox="1"/>
          <p:nvPr/>
        </p:nvSpPr>
        <p:spPr>
          <a:xfrm>
            <a:off x="1387750" y="1957875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stack.ads: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56" name="Shape 10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7" name="Google Shape;1057;p71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Fixing the Clear procedure.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058" name="Google Shape;1058;p71"/>
          <p:cNvSpPr txBox="1"/>
          <p:nvPr/>
        </p:nvSpPr>
        <p:spPr>
          <a:xfrm>
            <a:off x="2891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Let’s draw out what happens when we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Push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a few values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onto the stack &amp; then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Clear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it.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059" name="Google Shape;1059;p71"/>
          <p:cNvGrpSpPr/>
          <p:nvPr/>
        </p:nvGrpSpPr>
        <p:grpSpPr>
          <a:xfrm>
            <a:off x="2036075" y="2470975"/>
            <a:ext cx="1369500" cy="2875650"/>
            <a:chOff x="242225" y="2320725"/>
            <a:chExt cx="1369500" cy="2875650"/>
          </a:xfrm>
        </p:grpSpPr>
        <p:grpSp>
          <p:nvGrpSpPr>
            <p:cNvPr id="1060" name="Google Shape;1060;p71"/>
            <p:cNvGrpSpPr/>
            <p:nvPr/>
          </p:nvGrpSpPr>
          <p:grpSpPr>
            <a:xfrm>
              <a:off x="273750" y="3006925"/>
              <a:ext cx="1295400" cy="1819250"/>
              <a:chOff x="539700" y="3184200"/>
              <a:chExt cx="1295400" cy="1819250"/>
            </a:xfrm>
          </p:grpSpPr>
          <p:grpSp>
            <p:nvGrpSpPr>
              <p:cNvPr id="1061" name="Google Shape;1061;p71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1062" name="Google Shape;1062;p71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3" name="Google Shape;1063;p71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4" name="Google Shape;1064;p71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5" name="Google Shape;1065;p71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66" name="Google Shape;1066;p71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67" name="Google Shape;1067;p71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68" name="Google Shape;1068;p71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69" name="Google Shape;1069;p71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70" name="Google Shape;1070;p71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71" name="Google Shape;1071;p71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072" name="Google Shape;1072;p71"/>
            <p:cNvSpPr txBox="1"/>
            <p:nvPr/>
          </p:nvSpPr>
          <p:spPr>
            <a:xfrm>
              <a:off x="316200" y="4826175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73" name="Google Shape;1073;p71"/>
            <p:cNvSpPr txBox="1"/>
            <p:nvPr/>
          </p:nvSpPr>
          <p:spPr>
            <a:xfrm>
              <a:off x="2422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onsolas"/>
                  <a:ea typeface="Consolas"/>
                  <a:cs typeface="Consolas"/>
                  <a:sym typeface="Consolas"/>
                </a:rPr>
                <a:t>Step 1:</a:t>
              </a:r>
              <a:endParaRPr u="sng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Push 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‘a’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074" name="Google Shape;1074;p71"/>
          <p:cNvGrpSpPr/>
          <p:nvPr/>
        </p:nvGrpSpPr>
        <p:grpSpPr>
          <a:xfrm>
            <a:off x="3840000" y="2470975"/>
            <a:ext cx="1369500" cy="2875625"/>
            <a:chOff x="2097025" y="2320725"/>
            <a:chExt cx="1369500" cy="2875625"/>
          </a:xfrm>
        </p:grpSpPr>
        <p:grpSp>
          <p:nvGrpSpPr>
            <p:cNvPr id="1075" name="Google Shape;1075;p71"/>
            <p:cNvGrpSpPr/>
            <p:nvPr/>
          </p:nvGrpSpPr>
          <p:grpSpPr>
            <a:xfrm>
              <a:off x="213407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1076" name="Google Shape;1076;p71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1077" name="Google Shape;1077;p71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8" name="Google Shape;1078;p71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79" name="Google Shape;1079;p71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0" name="Google Shape;1080;p71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81" name="Google Shape;1081;p71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82" name="Google Shape;1082;p71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83" name="Google Shape;1083;p71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84" name="Google Shape;1084;p71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85" name="Google Shape;1085;p71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86" name="Google Shape;1086;p71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087" name="Google Shape;1087;p71"/>
            <p:cNvSpPr txBox="1"/>
            <p:nvPr/>
          </p:nvSpPr>
          <p:spPr>
            <a:xfrm>
              <a:off x="217652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2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088" name="Google Shape;1088;p71"/>
            <p:cNvSpPr txBox="1"/>
            <p:nvPr/>
          </p:nvSpPr>
          <p:spPr>
            <a:xfrm>
              <a:off x="20970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2: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Push 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‘b’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089" name="Google Shape;1089;p71"/>
          <p:cNvGrpSpPr/>
          <p:nvPr/>
        </p:nvGrpSpPr>
        <p:grpSpPr>
          <a:xfrm>
            <a:off x="5643925" y="2470975"/>
            <a:ext cx="1369500" cy="2875625"/>
            <a:chOff x="3914775" y="2320725"/>
            <a:chExt cx="1369500" cy="2875625"/>
          </a:xfrm>
        </p:grpSpPr>
        <p:grpSp>
          <p:nvGrpSpPr>
            <p:cNvPr id="1090" name="Google Shape;1090;p71"/>
            <p:cNvGrpSpPr/>
            <p:nvPr/>
          </p:nvGrpSpPr>
          <p:grpSpPr>
            <a:xfrm>
              <a:off x="395182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1091" name="Google Shape;1091;p71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1092" name="Google Shape;1092;p71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3" name="Google Shape;1093;p71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4" name="Google Shape;1094;p71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5" name="Google Shape;1095;p71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096" name="Google Shape;1096;p71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097" name="Google Shape;1097;p71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98" name="Google Shape;1098;p71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099" name="Google Shape;1099;p71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00" name="Google Shape;1100;p71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01" name="Google Shape;1101;p71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102" name="Google Shape;1102;p71"/>
            <p:cNvSpPr txBox="1"/>
            <p:nvPr/>
          </p:nvSpPr>
          <p:spPr>
            <a:xfrm>
              <a:off x="3994275" y="4826150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3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03" name="Google Shape;1103;p71"/>
            <p:cNvSpPr txBox="1"/>
            <p:nvPr/>
          </p:nvSpPr>
          <p:spPr>
            <a:xfrm>
              <a:off x="391477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3: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Push (</a:t>
              </a: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‘c’</a:t>
              </a:r>
              <a:r>
                <a:rPr lang="en">
                  <a:solidFill>
                    <a:srgbClr val="292929"/>
                  </a:solidFill>
                  <a:latin typeface="Consolas"/>
                  <a:ea typeface="Consolas"/>
                  <a:cs typeface="Consolas"/>
                  <a:sym typeface="Consolas"/>
                </a:rPr>
                <a:t>)</a:t>
              </a:r>
              <a:endParaRPr>
                <a:solidFill>
                  <a:srgbClr val="292929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104" name="Google Shape;1104;p71"/>
          <p:cNvSpPr txBox="1"/>
          <p:nvPr/>
        </p:nvSpPr>
        <p:spPr>
          <a:xfrm>
            <a:off x="373950" y="560610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In Step 4,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is set to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Tab’First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which is the first index of the array -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not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!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105" name="Google Shape;1105;p71"/>
          <p:cNvGrpSpPr/>
          <p:nvPr/>
        </p:nvGrpSpPr>
        <p:grpSpPr>
          <a:xfrm>
            <a:off x="7447850" y="2470975"/>
            <a:ext cx="1401150" cy="3066125"/>
            <a:chOff x="5780375" y="2320725"/>
            <a:chExt cx="1401150" cy="3066125"/>
          </a:xfrm>
        </p:grpSpPr>
        <p:grpSp>
          <p:nvGrpSpPr>
            <p:cNvPr id="1106" name="Google Shape;1106;p71"/>
            <p:cNvGrpSpPr/>
            <p:nvPr/>
          </p:nvGrpSpPr>
          <p:grpSpPr>
            <a:xfrm>
              <a:off x="5812025" y="3006900"/>
              <a:ext cx="1295400" cy="1819250"/>
              <a:chOff x="539700" y="3184200"/>
              <a:chExt cx="1295400" cy="1819250"/>
            </a:xfrm>
          </p:grpSpPr>
          <p:grpSp>
            <p:nvGrpSpPr>
              <p:cNvPr id="1107" name="Google Shape;1107;p71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1108" name="Google Shape;1108;p71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09" name="Google Shape;1109;p71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0" name="Google Shape;1110;p71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1" name="Google Shape;1111;p71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12" name="Google Shape;1112;p71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13" name="Google Shape;1113;p71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a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14" name="Google Shape;1114;p71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b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15" name="Google Shape;1115;p71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Clr>
                    <a:schemeClr val="dk1"/>
                  </a:buClr>
                  <a:buSzPts val="1100"/>
                  <a:buFont typeface="Arial"/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3:	</a:t>
                </a:r>
                <a:r>
                  <a:rPr lang="en">
                    <a:solidFill>
                      <a:srgbClr val="5EA5E5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c</a:t>
                </a:r>
                <a:endParaRPr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16" name="Google Shape;1116;p71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17" name="Google Shape;1117;p71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118" name="Google Shape;1118;p71"/>
            <p:cNvSpPr txBox="1"/>
            <p:nvPr/>
          </p:nvSpPr>
          <p:spPr>
            <a:xfrm>
              <a:off x="5780375" y="4826150"/>
              <a:ext cx="1369500" cy="560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1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19" name="Google Shape;1119;p71"/>
            <p:cNvSpPr txBox="1"/>
            <p:nvPr/>
          </p:nvSpPr>
          <p:spPr>
            <a:xfrm>
              <a:off x="58120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Step 4: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Clear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20" name="Google Shape;1120;p71"/>
          <p:cNvGrpSpPr/>
          <p:nvPr/>
        </p:nvGrpSpPr>
        <p:grpSpPr>
          <a:xfrm>
            <a:off x="232150" y="2470975"/>
            <a:ext cx="1369500" cy="2875650"/>
            <a:chOff x="242225" y="2320725"/>
            <a:chExt cx="1369500" cy="2875650"/>
          </a:xfrm>
        </p:grpSpPr>
        <p:grpSp>
          <p:nvGrpSpPr>
            <p:cNvPr id="1121" name="Google Shape;1121;p71"/>
            <p:cNvGrpSpPr/>
            <p:nvPr/>
          </p:nvGrpSpPr>
          <p:grpSpPr>
            <a:xfrm>
              <a:off x="273750" y="3006925"/>
              <a:ext cx="1295400" cy="1819250"/>
              <a:chOff x="539700" y="3184200"/>
              <a:chExt cx="1295400" cy="1819250"/>
            </a:xfrm>
          </p:grpSpPr>
          <p:grpSp>
            <p:nvGrpSpPr>
              <p:cNvPr id="1122" name="Google Shape;1122;p71"/>
              <p:cNvGrpSpPr/>
              <p:nvPr/>
            </p:nvGrpSpPr>
            <p:grpSpPr>
              <a:xfrm>
                <a:off x="539700" y="3230450"/>
                <a:ext cx="1295400" cy="1773000"/>
                <a:chOff x="601375" y="2960625"/>
                <a:chExt cx="1295400" cy="1773000"/>
              </a:xfrm>
            </p:grpSpPr>
            <p:sp>
              <p:nvSpPr>
                <p:cNvPr id="1123" name="Google Shape;1123;p71"/>
                <p:cNvSpPr/>
                <p:nvPr/>
              </p:nvSpPr>
              <p:spPr>
                <a:xfrm>
                  <a:off x="601375" y="29606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4" name="Google Shape;1124;p71"/>
                <p:cNvSpPr/>
                <p:nvPr/>
              </p:nvSpPr>
              <p:spPr>
                <a:xfrm>
                  <a:off x="601375" y="33152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5" name="Google Shape;1125;p71"/>
                <p:cNvSpPr/>
                <p:nvPr/>
              </p:nvSpPr>
              <p:spPr>
                <a:xfrm>
                  <a:off x="601375" y="36698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6" name="Google Shape;1126;p71"/>
                <p:cNvSpPr/>
                <p:nvPr/>
              </p:nvSpPr>
              <p:spPr>
                <a:xfrm>
                  <a:off x="601375" y="40244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127" name="Google Shape;1127;p71"/>
                <p:cNvSpPr/>
                <p:nvPr/>
              </p:nvSpPr>
              <p:spPr>
                <a:xfrm>
                  <a:off x="601375" y="4379025"/>
                  <a:ext cx="1295400" cy="354600"/>
                </a:xfrm>
                <a:prstGeom prst="rect">
                  <a:avLst/>
                </a:prstGeom>
                <a:solidFill>
                  <a:schemeClr val="lt2"/>
                </a:solidFill>
                <a:ln cap="flat" cmpd="sng" w="19050">
                  <a:solidFill>
                    <a:srgbClr val="595959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sp>
            <p:nvSpPr>
              <p:cNvPr id="1128" name="Google Shape;1128;p71"/>
              <p:cNvSpPr txBox="1"/>
              <p:nvPr/>
            </p:nvSpPr>
            <p:spPr>
              <a:xfrm>
                <a:off x="539700" y="31842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solidFill>
                      <a:schemeClr val="dk1"/>
                    </a:solidFill>
                    <a:latin typeface="Consolas"/>
                    <a:ea typeface="Consolas"/>
                    <a:cs typeface="Consolas"/>
                    <a:sym typeface="Consolas"/>
                  </a:rPr>
                  <a:t>1:	</a:t>
                </a:r>
                <a:endParaRPr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endParaRPr>
              </a:p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29" name="Google Shape;1129;p71"/>
              <p:cNvSpPr txBox="1"/>
              <p:nvPr/>
            </p:nvSpPr>
            <p:spPr>
              <a:xfrm>
                <a:off x="539700" y="35524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2: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30" name="Google Shape;1130;p71"/>
              <p:cNvSpPr txBox="1"/>
              <p:nvPr/>
            </p:nvSpPr>
            <p:spPr>
              <a:xfrm>
                <a:off x="539700" y="392070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3: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31" name="Google Shape;1131;p71"/>
              <p:cNvSpPr txBox="1"/>
              <p:nvPr/>
            </p:nvSpPr>
            <p:spPr>
              <a:xfrm>
                <a:off x="539700" y="428896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4: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  <p:sp>
            <p:nvSpPr>
              <p:cNvPr id="1132" name="Google Shape;1132;p71"/>
              <p:cNvSpPr txBox="1"/>
              <p:nvPr/>
            </p:nvSpPr>
            <p:spPr>
              <a:xfrm>
                <a:off x="539700" y="4627270"/>
                <a:ext cx="1295400" cy="339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">
                    <a:latin typeface="Consolas"/>
                    <a:ea typeface="Consolas"/>
                    <a:cs typeface="Consolas"/>
                    <a:sym typeface="Consolas"/>
                  </a:rPr>
                  <a:t>5:</a:t>
                </a:r>
                <a:endParaRPr>
                  <a:latin typeface="Consolas"/>
                  <a:ea typeface="Consolas"/>
                  <a:cs typeface="Consolas"/>
                  <a:sym typeface="Consolas"/>
                </a:endParaRPr>
              </a:p>
            </p:txBody>
          </p:sp>
        </p:grpSp>
        <p:sp>
          <p:nvSpPr>
            <p:cNvPr id="1133" name="Google Shape;1133;p71"/>
            <p:cNvSpPr txBox="1"/>
            <p:nvPr/>
          </p:nvSpPr>
          <p:spPr>
            <a:xfrm>
              <a:off x="316200" y="4826175"/>
              <a:ext cx="1210500" cy="37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Last = 0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34" name="Google Shape;1134;p71"/>
            <p:cNvSpPr txBox="1"/>
            <p:nvPr/>
          </p:nvSpPr>
          <p:spPr>
            <a:xfrm>
              <a:off x="242225" y="2320725"/>
              <a:ext cx="1369500" cy="686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u="sng">
                  <a:latin typeface="Consolas"/>
                  <a:ea typeface="Consolas"/>
                  <a:cs typeface="Consolas"/>
                  <a:sym typeface="Consolas"/>
                </a:rPr>
                <a:t>Step 0:</a:t>
              </a:r>
              <a:endParaRPr u="sng"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chemeClr val="dk1"/>
                  </a:solidFill>
                  <a:latin typeface="Consolas"/>
                  <a:ea typeface="Consolas"/>
                  <a:cs typeface="Consolas"/>
                  <a:sym typeface="Consolas"/>
                </a:rPr>
                <a:t>Empty List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38" name="Shape 1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9" name="Google Shape;1139;p72"/>
          <p:cNvSpPr txBox="1"/>
          <p:nvPr/>
        </p:nvSpPr>
        <p:spPr>
          <a:xfrm>
            <a:off x="21310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the Clear procedure.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40" name="Google Shape;1140;p72"/>
          <p:cNvSpPr txBox="1"/>
          <p:nvPr/>
        </p:nvSpPr>
        <p:spPr>
          <a:xfrm>
            <a:off x="373950" y="13257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code on line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11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of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stack.ads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corresponds to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code on line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7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of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stack.adb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41" name="Google Shape;1141;p72"/>
          <p:cNvGrpSpPr/>
          <p:nvPr/>
        </p:nvGrpSpPr>
        <p:grpSpPr>
          <a:xfrm>
            <a:off x="1630613" y="2820661"/>
            <a:ext cx="6322250" cy="2321770"/>
            <a:chOff x="1248950" y="4479490"/>
            <a:chExt cx="6322250" cy="2148594"/>
          </a:xfrm>
        </p:grpSpPr>
        <p:grpSp>
          <p:nvGrpSpPr>
            <p:cNvPr id="1142" name="Google Shape;1142;p72"/>
            <p:cNvGrpSpPr/>
            <p:nvPr/>
          </p:nvGrpSpPr>
          <p:grpSpPr>
            <a:xfrm>
              <a:off x="1248950" y="4479490"/>
              <a:ext cx="6322250" cy="2148594"/>
              <a:chOff x="1248950" y="4479490"/>
              <a:chExt cx="6322250" cy="2148594"/>
            </a:xfrm>
          </p:grpSpPr>
          <p:sp>
            <p:nvSpPr>
              <p:cNvPr id="1143" name="Google Shape;1143;p72"/>
              <p:cNvSpPr/>
              <p:nvPr/>
            </p:nvSpPr>
            <p:spPr>
              <a:xfrm>
                <a:off x="1249000" y="4479490"/>
                <a:ext cx="6322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4" name="Google Shape;1144;p72"/>
              <p:cNvSpPr/>
              <p:nvPr/>
            </p:nvSpPr>
            <p:spPr>
              <a:xfrm>
                <a:off x="1249000" y="4666299"/>
                <a:ext cx="6322200" cy="15480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45" name="Google Shape;1145;p72"/>
              <p:cNvSpPr/>
              <p:nvPr/>
            </p:nvSpPr>
            <p:spPr>
              <a:xfrm>
                <a:off x="1248950" y="5504884"/>
                <a:ext cx="6322200" cy="11232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46" name="Google Shape;1146;p72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7" name="Google Shape;1147;p72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8" name="Google Shape;1148;p72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49" name="Google Shape;1149;p72"/>
          <p:cNvGrpSpPr/>
          <p:nvPr/>
        </p:nvGrpSpPr>
        <p:grpSpPr>
          <a:xfrm>
            <a:off x="1684488" y="3059020"/>
            <a:ext cx="6214500" cy="1998767"/>
            <a:chOff x="1464725" y="2582325"/>
            <a:chExt cx="6214500" cy="2768375"/>
          </a:xfrm>
        </p:grpSpPr>
        <p:sp>
          <p:nvSpPr>
            <p:cNvPr id="1150" name="Google Shape;1150;p72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 Clear 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Clear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Last := Tab’First - </a:t>
              </a: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Clear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51" name="Google Shape;1151;p72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04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05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08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09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10</a:t>
              </a:r>
              <a:endParaRPr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152" name="Google Shape;1152;p72"/>
          <p:cNvSpPr txBox="1"/>
          <p:nvPr/>
        </p:nvSpPr>
        <p:spPr>
          <a:xfrm>
            <a:off x="1545788" y="2478963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stack.adb: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3" name="Google Shape;1153;p72"/>
          <p:cNvSpPr txBox="1"/>
          <p:nvPr/>
        </p:nvSpPr>
        <p:spPr>
          <a:xfrm>
            <a:off x="1191125" y="4528975"/>
            <a:ext cx="439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b="1">
              <a:solidFill>
                <a:srgbClr val="ED85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54" name="Google Shape;1154;p72"/>
          <p:cNvSpPr txBox="1"/>
          <p:nvPr/>
        </p:nvSpPr>
        <p:spPr>
          <a:xfrm>
            <a:off x="373950" y="560610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Now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will be set to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when we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Clear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the stack.</a:t>
            </a:r>
            <a:endParaRPr sz="2200">
              <a:solidFill>
                <a:srgbClr val="5EA5E5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73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We’re down to our last warnings!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0" name="Google Shape;1160;p73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When we run the prover now, we only get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2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warnings.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Both point to line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15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of the specification -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stack.ads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61" name="Google Shape;1161;p73"/>
          <p:cNvPicPr preferRelativeResize="0"/>
          <p:nvPr/>
        </p:nvPicPr>
        <p:blipFill rotWithShape="1">
          <a:blip r:embed="rId3">
            <a:alphaModFix/>
          </a:blip>
          <a:srcRect b="4443" l="3943" r="4981" t="0"/>
          <a:stretch/>
        </p:blipFill>
        <p:spPr>
          <a:xfrm>
            <a:off x="1313425" y="2675750"/>
            <a:ext cx="6635700" cy="344952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2700000" dist="257175">
              <a:srgbClr val="000000">
                <a:alpha val="19000"/>
              </a:srgbClr>
            </a:outerShdw>
          </a:effec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5" name="Shape 1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6" name="Google Shape;1166;p74"/>
          <p:cNvSpPr txBox="1"/>
          <p:nvPr/>
        </p:nvSpPr>
        <p:spPr>
          <a:xfrm>
            <a:off x="213125" y="5706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the Top function.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67" name="Google Shape;1167;p74"/>
          <p:cNvSpPr txBox="1"/>
          <p:nvPr/>
        </p:nvSpPr>
        <p:spPr>
          <a:xfrm>
            <a:off x="373950" y="13257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Top returns the item at the top of the stack without popping it.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Can anyone spot the bug?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68" name="Google Shape;1168;p74"/>
          <p:cNvGrpSpPr/>
          <p:nvPr/>
        </p:nvGrpSpPr>
        <p:grpSpPr>
          <a:xfrm>
            <a:off x="1410875" y="4362636"/>
            <a:ext cx="6322250" cy="2321770"/>
            <a:chOff x="1248950" y="4479490"/>
            <a:chExt cx="6322250" cy="2148594"/>
          </a:xfrm>
        </p:grpSpPr>
        <p:grpSp>
          <p:nvGrpSpPr>
            <p:cNvPr id="1169" name="Google Shape;1169;p74"/>
            <p:cNvGrpSpPr/>
            <p:nvPr/>
          </p:nvGrpSpPr>
          <p:grpSpPr>
            <a:xfrm>
              <a:off x="1248950" y="4479490"/>
              <a:ext cx="6322250" cy="2148594"/>
              <a:chOff x="1248950" y="4479490"/>
              <a:chExt cx="6322250" cy="2148594"/>
            </a:xfrm>
          </p:grpSpPr>
          <p:sp>
            <p:nvSpPr>
              <p:cNvPr id="1170" name="Google Shape;1170;p74"/>
              <p:cNvSpPr/>
              <p:nvPr/>
            </p:nvSpPr>
            <p:spPr>
              <a:xfrm>
                <a:off x="1249000" y="4479490"/>
                <a:ext cx="6322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1" name="Google Shape;1171;p74"/>
              <p:cNvSpPr/>
              <p:nvPr/>
            </p:nvSpPr>
            <p:spPr>
              <a:xfrm>
                <a:off x="1249000" y="4666299"/>
                <a:ext cx="6322200" cy="15480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72" name="Google Shape;1172;p74"/>
              <p:cNvSpPr/>
              <p:nvPr/>
            </p:nvSpPr>
            <p:spPr>
              <a:xfrm>
                <a:off x="1248950" y="5504884"/>
                <a:ext cx="6322200" cy="11232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73" name="Google Shape;1173;p74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4" name="Google Shape;1174;p74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5" name="Google Shape;1175;p74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76" name="Google Shape;1176;p74"/>
          <p:cNvGrpSpPr/>
          <p:nvPr/>
        </p:nvGrpSpPr>
        <p:grpSpPr>
          <a:xfrm>
            <a:off x="1464750" y="4600995"/>
            <a:ext cx="6214500" cy="1998767"/>
            <a:chOff x="1464725" y="2582325"/>
            <a:chExt cx="6214500" cy="2768375"/>
          </a:xfrm>
        </p:grpSpPr>
        <p:sp>
          <p:nvSpPr>
            <p:cNvPr id="1177" name="Google Shape;1177;p74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 Top 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function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Top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return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Character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return Tab (1);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Top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78" name="Google Shape;1178;p74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35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38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39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40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41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42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43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grpSp>
        <p:nvGrpSpPr>
          <p:cNvPr id="1179" name="Google Shape;1179;p74"/>
          <p:cNvGrpSpPr/>
          <p:nvPr/>
        </p:nvGrpSpPr>
        <p:grpSpPr>
          <a:xfrm>
            <a:off x="1410875" y="2568625"/>
            <a:ext cx="6322250" cy="1452329"/>
            <a:chOff x="1248950" y="4479480"/>
            <a:chExt cx="6322250" cy="1344002"/>
          </a:xfrm>
        </p:grpSpPr>
        <p:grpSp>
          <p:nvGrpSpPr>
            <p:cNvPr id="1180" name="Google Shape;1180;p74"/>
            <p:cNvGrpSpPr/>
            <p:nvPr/>
          </p:nvGrpSpPr>
          <p:grpSpPr>
            <a:xfrm>
              <a:off x="1248950" y="4479480"/>
              <a:ext cx="6322250" cy="1344002"/>
              <a:chOff x="1248950" y="4479480"/>
              <a:chExt cx="6322250" cy="1344002"/>
            </a:xfrm>
          </p:grpSpPr>
          <p:sp>
            <p:nvSpPr>
              <p:cNvPr id="1181" name="Google Shape;1181;p74"/>
              <p:cNvSpPr/>
              <p:nvPr/>
            </p:nvSpPr>
            <p:spPr>
              <a:xfrm>
                <a:off x="1249000" y="4479480"/>
                <a:ext cx="63222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2" name="Google Shape;1182;p74"/>
              <p:cNvSpPr/>
              <p:nvPr/>
            </p:nvSpPr>
            <p:spPr>
              <a:xfrm>
                <a:off x="1249000" y="4666298"/>
                <a:ext cx="63222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183" name="Google Shape;1183;p74"/>
              <p:cNvSpPr/>
              <p:nvPr/>
            </p:nvSpPr>
            <p:spPr>
              <a:xfrm>
                <a:off x="1248950" y="5504882"/>
                <a:ext cx="6322200" cy="31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184" name="Google Shape;1184;p74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5" name="Google Shape;1185;p74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6" name="Google Shape;1186;p74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87" name="Google Shape;1187;p74"/>
          <p:cNvGrpSpPr/>
          <p:nvPr/>
        </p:nvGrpSpPr>
        <p:grpSpPr>
          <a:xfrm>
            <a:off x="1464750" y="2807241"/>
            <a:ext cx="6214500" cy="1136695"/>
            <a:chOff x="1464725" y="2582325"/>
            <a:chExt cx="6214500" cy="2768375"/>
          </a:xfrm>
        </p:grpSpPr>
        <p:sp>
          <p:nvSpPr>
            <p:cNvPr id="1188" name="Google Shape;1188;p74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procedure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Top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 with </a:t>
              </a: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Post =&gt; Top'Result = Tab(Last)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189" name="Google Shape;1189;p74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15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190" name="Google Shape;1190;p74"/>
          <p:cNvSpPr txBox="1"/>
          <p:nvPr/>
        </p:nvSpPr>
        <p:spPr>
          <a:xfrm>
            <a:off x="1326050" y="4020938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stack.adb: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191" name="Google Shape;1191;p74"/>
          <p:cNvSpPr txBox="1"/>
          <p:nvPr/>
        </p:nvSpPr>
        <p:spPr>
          <a:xfrm>
            <a:off x="1364625" y="2226938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stack.ads: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95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p75"/>
          <p:cNvSpPr txBox="1"/>
          <p:nvPr/>
        </p:nvSpPr>
        <p:spPr>
          <a:xfrm>
            <a:off x="213125" y="5706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the Top function.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197" name="Google Shape;1197;p75"/>
          <p:cNvSpPr txBox="1"/>
          <p:nvPr/>
        </p:nvSpPr>
        <p:spPr>
          <a:xfrm>
            <a:off x="373950" y="14722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Although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1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is technically the top (first element) of the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Tab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i="1" lang="en" sz="2200" u="sng">
                <a:latin typeface="Open Sans"/>
                <a:ea typeface="Open Sans"/>
                <a:cs typeface="Open Sans"/>
                <a:sym typeface="Open Sans"/>
              </a:rPr>
              <a:t>array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, the top of the </a:t>
            </a:r>
            <a:r>
              <a:rPr i="1" lang="en" sz="2200" u="sng">
                <a:latin typeface="Open Sans"/>
                <a:ea typeface="Open Sans"/>
                <a:cs typeface="Open Sans"/>
                <a:sym typeface="Open Sans"/>
              </a:rPr>
              <a:t>stack 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is actually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.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198" name="Google Shape;1198;p75"/>
          <p:cNvGrpSpPr/>
          <p:nvPr/>
        </p:nvGrpSpPr>
        <p:grpSpPr>
          <a:xfrm>
            <a:off x="1649888" y="2838961"/>
            <a:ext cx="6322250" cy="2321770"/>
            <a:chOff x="1248950" y="4479490"/>
            <a:chExt cx="6322250" cy="2148594"/>
          </a:xfrm>
        </p:grpSpPr>
        <p:grpSp>
          <p:nvGrpSpPr>
            <p:cNvPr id="1199" name="Google Shape;1199;p75"/>
            <p:cNvGrpSpPr/>
            <p:nvPr/>
          </p:nvGrpSpPr>
          <p:grpSpPr>
            <a:xfrm>
              <a:off x="1248950" y="4479490"/>
              <a:ext cx="6322250" cy="2148594"/>
              <a:chOff x="1248950" y="4479490"/>
              <a:chExt cx="6322250" cy="2148594"/>
            </a:xfrm>
          </p:grpSpPr>
          <p:sp>
            <p:nvSpPr>
              <p:cNvPr id="1200" name="Google Shape;1200;p75"/>
              <p:cNvSpPr/>
              <p:nvPr/>
            </p:nvSpPr>
            <p:spPr>
              <a:xfrm>
                <a:off x="1249000" y="4479490"/>
                <a:ext cx="6322200" cy="20973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1" name="Google Shape;1201;p75"/>
              <p:cNvSpPr/>
              <p:nvPr/>
            </p:nvSpPr>
            <p:spPr>
              <a:xfrm>
                <a:off x="1249000" y="4666299"/>
                <a:ext cx="6322200" cy="15480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02" name="Google Shape;1202;p75"/>
              <p:cNvSpPr/>
              <p:nvPr/>
            </p:nvSpPr>
            <p:spPr>
              <a:xfrm>
                <a:off x="1248950" y="5504884"/>
                <a:ext cx="6322200" cy="11232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03" name="Google Shape;1203;p75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4" name="Google Shape;1204;p75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5" name="Google Shape;1205;p75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06" name="Google Shape;1206;p75"/>
          <p:cNvGrpSpPr/>
          <p:nvPr/>
        </p:nvGrpSpPr>
        <p:grpSpPr>
          <a:xfrm>
            <a:off x="1703763" y="3077320"/>
            <a:ext cx="6214500" cy="1998767"/>
            <a:chOff x="1464725" y="2582325"/>
            <a:chExt cx="6214500" cy="2768375"/>
          </a:xfrm>
        </p:grpSpPr>
        <p:sp>
          <p:nvSpPr>
            <p:cNvPr id="1207" name="Google Shape;1207;p75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 Top 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5EA5E5"/>
                  </a:solidFill>
                  <a:latin typeface="Consolas"/>
                  <a:ea typeface="Consolas"/>
                  <a:cs typeface="Consolas"/>
                  <a:sym typeface="Consolas"/>
                </a:rPr>
                <a:t>-----------</a:t>
              </a:r>
              <a:endParaRPr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function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Top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return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Character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is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begin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return Tab (Last);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end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Top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08" name="Google Shape;1208;p75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35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36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38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39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40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41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42</a:t>
              </a:r>
              <a:endParaRPr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43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209" name="Google Shape;1209;p75"/>
          <p:cNvSpPr txBox="1"/>
          <p:nvPr/>
        </p:nvSpPr>
        <p:spPr>
          <a:xfrm>
            <a:off x="1565063" y="2497263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stack.adb: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0" name="Google Shape;1210;p75"/>
          <p:cNvSpPr txBox="1"/>
          <p:nvPr/>
        </p:nvSpPr>
        <p:spPr>
          <a:xfrm>
            <a:off x="1171850" y="4580900"/>
            <a:ext cx="439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b="1">
              <a:solidFill>
                <a:srgbClr val="ED85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11" name="Google Shape;1211;p75"/>
          <p:cNvSpPr txBox="1"/>
          <p:nvPr/>
        </p:nvSpPr>
        <p:spPr>
          <a:xfrm>
            <a:off x="373950" y="560610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What happens when you run the prover now?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We should be all out of warnings, right?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5" name="Shape 1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6" name="Google Shape;1216;p76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Surprise! We’ve got one more warning to fix. 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7" name="Google Shape;1217;p76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SPARK Prover recognizes that if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Last</a:t>
            </a:r>
            <a:r>
              <a:rPr lang="en" sz="2200">
                <a:latin typeface="Consolas"/>
                <a:ea typeface="Consolas"/>
                <a:cs typeface="Consolas"/>
                <a:sym typeface="Consolas"/>
              </a:rPr>
              <a:t> = </a:t>
            </a:r>
            <a:r>
              <a:rPr lang="en" sz="2200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0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Top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would throw an index out of bounds error.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18" name="Google Shape;1218;p76"/>
          <p:cNvSpPr txBox="1"/>
          <p:nvPr/>
        </p:nvSpPr>
        <p:spPr>
          <a:xfrm>
            <a:off x="433225" y="56797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2200">
                <a:latin typeface="Open Sans"/>
                <a:ea typeface="Open Sans"/>
                <a:cs typeface="Open Sans"/>
                <a:sym typeface="Open Sans"/>
              </a:rPr>
              <a:t>Hint: 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If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Post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 specifies conditions </a:t>
            </a:r>
            <a:r>
              <a:rPr i="1" lang="en" sz="2200" u="sng">
                <a:latin typeface="Open Sans"/>
                <a:ea typeface="Open Sans"/>
                <a:cs typeface="Open Sans"/>
                <a:sym typeface="Open Sans"/>
              </a:rPr>
              <a:t>after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 a function runs, 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how would you specify conditions </a:t>
            </a:r>
            <a:r>
              <a:rPr i="1" lang="en" sz="2200" u="sng">
                <a:latin typeface="Open Sans"/>
                <a:ea typeface="Open Sans"/>
                <a:cs typeface="Open Sans"/>
                <a:sym typeface="Open Sans"/>
              </a:rPr>
              <a:t>before</a:t>
            </a: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?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19" name="Google Shape;1219;p76"/>
          <p:cNvPicPr preferRelativeResize="0"/>
          <p:nvPr/>
        </p:nvPicPr>
        <p:blipFill rotWithShape="1">
          <a:blip r:embed="rId3">
            <a:alphaModFix/>
          </a:blip>
          <a:srcRect b="5069" l="2196" r="3915" t="0"/>
          <a:stretch/>
        </p:blipFill>
        <p:spPr>
          <a:xfrm>
            <a:off x="1675663" y="2346425"/>
            <a:ext cx="5911225" cy="2988500"/>
          </a:xfrm>
          <a:prstGeom prst="rect">
            <a:avLst/>
          </a:prstGeom>
          <a:noFill/>
          <a:ln>
            <a:noFill/>
          </a:ln>
          <a:effectLst>
            <a:outerShdw blurRad="342900" rotWithShape="0" algn="bl" dir="2520000" dist="257175">
              <a:srgbClr val="000000">
                <a:alpha val="19000"/>
              </a:srgbClr>
            </a:outerShdw>
          </a:effectLst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23" name="Shape 1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4" name="Google Shape;1224;p77"/>
          <p:cNvSpPr txBox="1"/>
          <p:nvPr/>
        </p:nvSpPr>
        <p:spPr>
          <a:xfrm>
            <a:off x="213125" y="5706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Fixing the final warning.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25" name="Google Shape;1225;p77"/>
          <p:cNvSpPr txBox="1"/>
          <p:nvPr/>
        </p:nvSpPr>
        <p:spPr>
          <a:xfrm>
            <a:off x="373950" y="13257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We can use </a:t>
            </a: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Pre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conditions to specify that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5EA5E5"/>
                </a:solidFill>
                <a:latin typeface="Consolas"/>
                <a:ea typeface="Consolas"/>
                <a:cs typeface="Consolas"/>
                <a:sym typeface="Consolas"/>
              </a:rPr>
              <a:t>Top</a:t>
            </a: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 can’t be called when the stack is empty.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26" name="Google Shape;1226;p77"/>
          <p:cNvGrpSpPr/>
          <p:nvPr/>
        </p:nvGrpSpPr>
        <p:grpSpPr>
          <a:xfrm>
            <a:off x="1410875" y="2568625"/>
            <a:ext cx="6322250" cy="1452329"/>
            <a:chOff x="1248950" y="4479480"/>
            <a:chExt cx="6322250" cy="1344002"/>
          </a:xfrm>
        </p:grpSpPr>
        <p:grpSp>
          <p:nvGrpSpPr>
            <p:cNvPr id="1227" name="Google Shape;1227;p77"/>
            <p:cNvGrpSpPr/>
            <p:nvPr/>
          </p:nvGrpSpPr>
          <p:grpSpPr>
            <a:xfrm>
              <a:off x="1248950" y="4479480"/>
              <a:ext cx="6322250" cy="1344002"/>
              <a:chOff x="1248950" y="4479480"/>
              <a:chExt cx="6322250" cy="1344002"/>
            </a:xfrm>
          </p:grpSpPr>
          <p:sp>
            <p:nvSpPr>
              <p:cNvPr id="1228" name="Google Shape;1228;p77"/>
              <p:cNvSpPr/>
              <p:nvPr/>
            </p:nvSpPr>
            <p:spPr>
              <a:xfrm>
                <a:off x="1249000" y="4479480"/>
                <a:ext cx="63222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29" name="Google Shape;1229;p77"/>
              <p:cNvSpPr/>
              <p:nvPr/>
            </p:nvSpPr>
            <p:spPr>
              <a:xfrm>
                <a:off x="1249000" y="4666298"/>
                <a:ext cx="63222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30" name="Google Shape;1230;p77"/>
              <p:cNvSpPr/>
              <p:nvPr/>
            </p:nvSpPr>
            <p:spPr>
              <a:xfrm>
                <a:off x="1248950" y="5504882"/>
                <a:ext cx="6322200" cy="31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31" name="Google Shape;1231;p77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2" name="Google Shape;1232;p77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3" name="Google Shape;1233;p77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34" name="Google Shape;1234;p77"/>
          <p:cNvGrpSpPr/>
          <p:nvPr/>
        </p:nvGrpSpPr>
        <p:grpSpPr>
          <a:xfrm>
            <a:off x="1464750" y="2807241"/>
            <a:ext cx="6214500" cy="1136695"/>
            <a:chOff x="1464725" y="2582325"/>
            <a:chExt cx="6214500" cy="2768375"/>
          </a:xfrm>
        </p:grpSpPr>
        <p:sp>
          <p:nvSpPr>
            <p:cNvPr id="1235" name="Google Shape;1235;p77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function</a:t>
              </a:r>
              <a:r>
                <a:rPr lang="en"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Top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return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Character</a:t>
              </a:r>
              <a:endParaRPr>
                <a:solidFill>
                  <a:srgbClr val="F7D48B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 with </a:t>
              </a: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Post =&gt; Top'Result = Tab(Last),</a:t>
              </a:r>
              <a:endParaRPr>
                <a:solidFill>
                  <a:srgbClr val="B7B7B7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    </a:t>
              </a: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 </a:t>
              </a: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Pre  =&gt; 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not</a:t>
              </a:r>
              <a:r>
                <a:rPr lang="en">
                  <a:solidFill>
                    <a:srgbClr val="B7B7B7"/>
                  </a:solidFill>
                  <a:latin typeface="Consolas"/>
                  <a:ea typeface="Consolas"/>
                  <a:cs typeface="Consolas"/>
                  <a:sym typeface="Consolas"/>
                </a:rPr>
                <a:t> Empty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36" name="Google Shape;1236;p77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13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14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15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D857F"/>
                  </a:solidFill>
                  <a:latin typeface="Consolas"/>
                  <a:ea typeface="Consolas"/>
                  <a:cs typeface="Consolas"/>
                  <a:sym typeface="Consolas"/>
                </a:rPr>
                <a:t>16</a:t>
              </a:r>
              <a:endParaRPr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17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237" name="Google Shape;1237;p77"/>
          <p:cNvSpPr txBox="1"/>
          <p:nvPr/>
        </p:nvSpPr>
        <p:spPr>
          <a:xfrm>
            <a:off x="1364625" y="2226938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stack.ads: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grpSp>
        <p:nvGrpSpPr>
          <p:cNvPr id="1238" name="Google Shape;1238;p77"/>
          <p:cNvGrpSpPr/>
          <p:nvPr/>
        </p:nvGrpSpPr>
        <p:grpSpPr>
          <a:xfrm>
            <a:off x="1434000" y="4626875"/>
            <a:ext cx="6322250" cy="1452329"/>
            <a:chOff x="1248950" y="4479480"/>
            <a:chExt cx="6322250" cy="1344002"/>
          </a:xfrm>
        </p:grpSpPr>
        <p:grpSp>
          <p:nvGrpSpPr>
            <p:cNvPr id="1239" name="Google Shape;1239;p77"/>
            <p:cNvGrpSpPr/>
            <p:nvPr/>
          </p:nvGrpSpPr>
          <p:grpSpPr>
            <a:xfrm>
              <a:off x="1248950" y="4479480"/>
              <a:ext cx="6322250" cy="1344002"/>
              <a:chOff x="1248950" y="4479480"/>
              <a:chExt cx="6322250" cy="1344002"/>
            </a:xfrm>
          </p:grpSpPr>
          <p:sp>
            <p:nvSpPr>
              <p:cNvPr id="1240" name="Google Shape;1240;p77"/>
              <p:cNvSpPr/>
              <p:nvPr/>
            </p:nvSpPr>
            <p:spPr>
              <a:xfrm>
                <a:off x="1249000" y="4479480"/>
                <a:ext cx="6322200" cy="1344000"/>
              </a:xfrm>
              <a:prstGeom prst="roundRect">
                <a:avLst>
                  <a:gd fmla="val 5513" name="adj"/>
                </a:avLst>
              </a:prstGeom>
              <a:noFill/>
              <a:ln cap="flat" cmpd="sng" w="19050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1" name="Google Shape;1241;p77"/>
              <p:cNvSpPr/>
              <p:nvPr/>
            </p:nvSpPr>
            <p:spPr>
              <a:xfrm>
                <a:off x="1249000" y="4666298"/>
                <a:ext cx="6322200" cy="929100"/>
              </a:xfrm>
              <a:prstGeom prst="rect">
                <a:avLst/>
              </a:prstGeom>
              <a:solidFill>
                <a:srgbClr val="353535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sp>
            <p:nvSpPr>
              <p:cNvPr id="1242" name="Google Shape;1242;p77"/>
              <p:cNvSpPr/>
              <p:nvPr/>
            </p:nvSpPr>
            <p:spPr>
              <a:xfrm>
                <a:off x="1248950" y="5504882"/>
                <a:ext cx="6322200" cy="318600"/>
              </a:xfrm>
              <a:prstGeom prst="roundRect">
                <a:avLst>
                  <a:gd fmla="val 11509" name="adj"/>
                </a:avLst>
              </a:prstGeom>
              <a:solidFill>
                <a:srgbClr val="353535"/>
              </a:solidFill>
              <a:ln cap="flat" cmpd="sng" w="28575">
                <a:solidFill>
                  <a:srgbClr val="35353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1243" name="Google Shape;1243;p77"/>
            <p:cNvSpPr/>
            <p:nvPr/>
          </p:nvSpPr>
          <p:spPr>
            <a:xfrm>
              <a:off x="1364650" y="4518025"/>
              <a:ext cx="123300" cy="123300"/>
            </a:xfrm>
            <a:prstGeom prst="ellipse">
              <a:avLst/>
            </a:prstGeom>
            <a:solidFill>
              <a:srgbClr val="ED857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4" name="Google Shape;1244;p77"/>
            <p:cNvSpPr/>
            <p:nvPr/>
          </p:nvSpPr>
          <p:spPr>
            <a:xfrm>
              <a:off x="1517050" y="4518035"/>
              <a:ext cx="123300" cy="123300"/>
            </a:xfrm>
            <a:prstGeom prst="ellipse">
              <a:avLst/>
            </a:prstGeom>
            <a:solidFill>
              <a:srgbClr val="F7D48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5" name="Google Shape;1245;p77"/>
            <p:cNvSpPr/>
            <p:nvPr/>
          </p:nvSpPr>
          <p:spPr>
            <a:xfrm>
              <a:off x="1669450" y="4518035"/>
              <a:ext cx="123300" cy="123300"/>
            </a:xfrm>
            <a:prstGeom prst="ellipse">
              <a:avLst/>
            </a:prstGeom>
            <a:solidFill>
              <a:srgbClr val="99F48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246" name="Google Shape;1246;p77"/>
          <p:cNvGrpSpPr/>
          <p:nvPr/>
        </p:nvGrpSpPr>
        <p:grpSpPr>
          <a:xfrm>
            <a:off x="1487875" y="4865491"/>
            <a:ext cx="6214500" cy="1136695"/>
            <a:chOff x="1464725" y="2582325"/>
            <a:chExt cx="6214500" cy="2768375"/>
          </a:xfrm>
        </p:grpSpPr>
        <p:sp>
          <p:nvSpPr>
            <p:cNvPr id="1247" name="Google Shape;1247;p77"/>
            <p:cNvSpPr txBox="1"/>
            <p:nvPr/>
          </p:nvSpPr>
          <p:spPr>
            <a:xfrm>
              <a:off x="1850525" y="2583200"/>
              <a:ext cx="58287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function </a:t>
              </a:r>
              <a:r>
                <a:rPr lang="en">
                  <a:solidFill>
                    <a:srgbClr val="99F48C"/>
                  </a:solidFill>
                  <a:latin typeface="Consolas"/>
                  <a:ea typeface="Consolas"/>
                  <a:cs typeface="Consolas"/>
                  <a:sym typeface="Consolas"/>
                </a:rPr>
                <a:t>Empty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return </a:t>
              </a:r>
              <a:r>
                <a:rPr lang="en">
                  <a:solidFill>
                    <a:srgbClr val="8E7CC3"/>
                  </a:solidFill>
                  <a:latin typeface="Consolas"/>
                  <a:ea typeface="Consolas"/>
                  <a:cs typeface="Consolas"/>
                  <a:sym typeface="Consolas"/>
                </a:rPr>
                <a:t>Boolean</a:t>
              </a:r>
              <a:r>
                <a:rPr lang="en">
                  <a:solidFill>
                    <a:srgbClr val="F7D48B"/>
                  </a:solidFill>
                  <a:latin typeface="Consolas"/>
                  <a:ea typeface="Consolas"/>
                  <a:cs typeface="Consolas"/>
                  <a:sym typeface="Consolas"/>
                </a:rPr>
                <a:t> is </a:t>
              </a: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(Last &lt; 1);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Consolas"/>
                <a:ea typeface="Consolas"/>
                <a:cs typeface="Consolas"/>
                <a:sym typeface="Consolas"/>
              </a:endParaRPr>
            </a:p>
          </p:txBody>
        </p:sp>
        <p:sp>
          <p:nvSpPr>
            <p:cNvPr id="1248" name="Google Shape;1248;p77"/>
            <p:cNvSpPr txBox="1"/>
            <p:nvPr/>
          </p:nvSpPr>
          <p:spPr>
            <a:xfrm>
              <a:off x="1464725" y="2582325"/>
              <a:ext cx="385800" cy="276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28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29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EAEAEA"/>
                  </a:solidFill>
                  <a:latin typeface="Consolas"/>
                  <a:ea typeface="Consolas"/>
                  <a:cs typeface="Consolas"/>
                  <a:sym typeface="Consolas"/>
                </a:rPr>
                <a:t>30</a:t>
              </a:r>
              <a:endParaRPr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endParaRPr>
            </a:p>
          </p:txBody>
        </p:sp>
      </p:grpSp>
      <p:sp>
        <p:nvSpPr>
          <p:cNvPr id="1249" name="Google Shape;1249;p77"/>
          <p:cNvSpPr txBox="1"/>
          <p:nvPr/>
        </p:nvSpPr>
        <p:spPr>
          <a:xfrm>
            <a:off x="1387750" y="4285188"/>
            <a:ext cx="17349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595959"/>
                </a:solidFill>
                <a:latin typeface="Consolas"/>
                <a:ea typeface="Consolas"/>
                <a:cs typeface="Consolas"/>
                <a:sym typeface="Consolas"/>
              </a:rPr>
              <a:t>stack.ads:</a:t>
            </a:r>
            <a:endParaRPr b="1">
              <a:solidFill>
                <a:srgbClr val="595959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250" name="Google Shape;1250;p77"/>
          <p:cNvSpPr txBox="1"/>
          <p:nvPr/>
        </p:nvSpPr>
        <p:spPr>
          <a:xfrm>
            <a:off x="971375" y="3414530"/>
            <a:ext cx="439500" cy="37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ED857F"/>
                </a:solidFill>
                <a:latin typeface="Consolas"/>
                <a:ea typeface="Consolas"/>
                <a:cs typeface="Consolas"/>
                <a:sym typeface="Consolas"/>
              </a:rPr>
              <a:t>&gt;&gt;</a:t>
            </a:r>
            <a:endParaRPr b="1">
              <a:solidFill>
                <a:srgbClr val="ED857F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4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Meet the Ada programming language!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9" name="Google Shape;159;p24"/>
          <p:cNvSpPr txBox="1"/>
          <p:nvPr/>
        </p:nvSpPr>
        <p:spPr>
          <a:xfrm>
            <a:off x="223750" y="1781225"/>
            <a:ext cx="4957200" cy="48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Ada is a general purpose, modern programming language like Java, C, or C++.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Ada’s creation was sponsored by the USA’s Dept. of Defense (DoD) in the 1970s and 1980s.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2200"/>
              <a:buFont typeface="Open Sans"/>
              <a:buChar char="●"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The goal of the Ada programming language is to give developers the tools necessary to write safer, more maintainable code.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t/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0" name="Google Shape;160;p24"/>
          <p:cNvSpPr txBox="1"/>
          <p:nvPr/>
        </p:nvSpPr>
        <p:spPr>
          <a:xfrm>
            <a:off x="4998625" y="3399350"/>
            <a:ext cx="385800" cy="13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01</a:t>
            </a:r>
            <a:endParaRPr>
              <a:solidFill>
                <a:srgbClr val="EAEAEA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02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03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04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05</a:t>
            </a:r>
            <a:endParaRPr>
              <a:latin typeface="Consolas"/>
              <a:ea typeface="Consolas"/>
              <a:cs typeface="Consolas"/>
              <a:sym typeface="Consola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EAEAEA"/>
                </a:solidFill>
                <a:latin typeface="Consolas"/>
                <a:ea typeface="Consolas"/>
                <a:cs typeface="Consolas"/>
                <a:sym typeface="Consolas"/>
              </a:rPr>
              <a:t>06</a:t>
            </a:r>
            <a:endParaRPr>
              <a:latin typeface="Consolas"/>
              <a:ea typeface="Consolas"/>
              <a:cs typeface="Consolas"/>
              <a:sym typeface="Consolas"/>
            </a:endParaRPr>
          </a:p>
        </p:txBody>
      </p:sp>
      <p:sp>
        <p:nvSpPr>
          <p:cNvPr id="161" name="Google Shape;161;p24"/>
          <p:cNvSpPr/>
          <p:nvPr/>
        </p:nvSpPr>
        <p:spPr>
          <a:xfrm>
            <a:off x="5540300" y="1781213"/>
            <a:ext cx="3284400" cy="35466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6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Ada</a:t>
            </a:r>
            <a:endParaRPr b="1" sz="96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78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Our code is bug-free!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6" name="Google Shape;1256;p78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Thanks to the SPARK Ada Prover, our code is proven to not raise exceptions, use uninitialized variables, and more!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57" name="Google Shape;1257;p78"/>
          <p:cNvSpPr txBox="1"/>
          <p:nvPr/>
        </p:nvSpPr>
        <p:spPr>
          <a:xfrm>
            <a:off x="433225" y="5679775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Run the prover on your code to see for yourself.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200">
                <a:latin typeface="Open Sans"/>
                <a:ea typeface="Open Sans"/>
                <a:cs typeface="Open Sans"/>
                <a:sym typeface="Open Sans"/>
              </a:rPr>
              <a:t>Raise your hand if you need help or are still getting warnings!</a:t>
            </a:r>
            <a:endParaRPr i="1"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58" name="Google Shape;1258;p78"/>
          <p:cNvPicPr preferRelativeResize="0"/>
          <p:nvPr/>
        </p:nvPicPr>
        <p:blipFill rotWithShape="1">
          <a:blip r:embed="rId3">
            <a:alphaModFix/>
          </a:blip>
          <a:srcRect b="5908" l="2771" r="3586" t="0"/>
          <a:stretch/>
        </p:blipFill>
        <p:spPr>
          <a:xfrm>
            <a:off x="1313413" y="2386500"/>
            <a:ext cx="6635725" cy="2948425"/>
          </a:xfrm>
          <a:prstGeom prst="rect">
            <a:avLst/>
          </a:prstGeom>
          <a:noFill/>
          <a:ln>
            <a:noFill/>
          </a:ln>
          <a:effectLst>
            <a:outerShdw blurRad="428625" rotWithShape="0" algn="bl" dir="2760000" dist="304800">
              <a:srgbClr val="000000">
                <a:alpha val="19000"/>
              </a:srgbClr>
            </a:outerShdw>
          </a:effec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2" name="Shape 1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3" name="Google Shape;1263;p79"/>
          <p:cNvSpPr txBox="1"/>
          <p:nvPr/>
        </p:nvSpPr>
        <p:spPr>
          <a:xfrm>
            <a:off x="220825" y="6477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latin typeface="Open Sans"/>
                <a:ea typeface="Open Sans"/>
                <a:cs typeface="Open Sans"/>
                <a:sym typeface="Open Sans"/>
              </a:rPr>
              <a:t>Try submitting the program yourself!</a:t>
            </a:r>
            <a:endParaRPr b="1" sz="3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64" name="Google Shape;1264;p79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Now that our program works,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Try submitting it by clicking “Submit”.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65" name="Google Shape;1265;p79"/>
          <p:cNvPicPr preferRelativeResize="0"/>
          <p:nvPr/>
        </p:nvPicPr>
        <p:blipFill rotWithShape="1">
          <a:blip r:embed="rId3">
            <a:alphaModFix/>
          </a:blip>
          <a:srcRect b="8742" l="1951" r="3324" t="0"/>
          <a:stretch/>
        </p:blipFill>
        <p:spPr>
          <a:xfrm>
            <a:off x="1380700" y="2832150"/>
            <a:ext cx="6501150" cy="3111975"/>
          </a:xfrm>
          <a:prstGeom prst="rect">
            <a:avLst/>
          </a:prstGeom>
          <a:noFill/>
          <a:ln>
            <a:noFill/>
          </a:ln>
          <a:effectLst>
            <a:outerShdw blurRad="371475" rotWithShape="0" algn="bl" dir="2580000" dist="247650">
              <a:srgbClr val="000000">
                <a:alpha val="15000"/>
              </a:srgbClr>
            </a:outerShdw>
          </a:effectLst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9" name="Shape 1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0" name="Google Shape;1270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439257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74" name="Shape 1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5" name="Google Shape;1275;p81"/>
          <p:cNvSpPr txBox="1"/>
          <p:nvPr/>
        </p:nvSpPr>
        <p:spPr>
          <a:xfrm>
            <a:off x="161550" y="19301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Let’s recap quickly...</a:t>
            </a:r>
            <a:endParaRPr b="1" i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276" name="Google Shape;1276;p81"/>
          <p:cNvGrpSpPr/>
          <p:nvPr/>
        </p:nvGrpSpPr>
        <p:grpSpPr>
          <a:xfrm>
            <a:off x="430425" y="3053150"/>
            <a:ext cx="7907550" cy="752400"/>
            <a:chOff x="876675" y="2074250"/>
            <a:chExt cx="7907550" cy="752400"/>
          </a:xfrm>
        </p:grpSpPr>
        <p:sp>
          <p:nvSpPr>
            <p:cNvPr id="1277" name="Google Shape;1277;p81"/>
            <p:cNvSpPr/>
            <p:nvPr/>
          </p:nvSpPr>
          <p:spPr>
            <a:xfrm>
              <a:off x="876675" y="221100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278" name="Google Shape;1278;p81"/>
            <p:cNvSpPr txBox="1"/>
            <p:nvPr/>
          </p:nvSpPr>
          <p:spPr>
            <a:xfrm>
              <a:off x="1714725" y="2074250"/>
              <a:ext cx="70695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SPARK Ada makes it easy for you to write bug-free programs!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79" name="Google Shape;1279;p81"/>
          <p:cNvGrpSpPr/>
          <p:nvPr/>
        </p:nvGrpSpPr>
        <p:grpSpPr>
          <a:xfrm>
            <a:off x="430425" y="4179575"/>
            <a:ext cx="8075850" cy="752400"/>
            <a:chOff x="876675" y="3397975"/>
            <a:chExt cx="8075850" cy="752400"/>
          </a:xfrm>
        </p:grpSpPr>
        <p:sp>
          <p:nvSpPr>
            <p:cNvPr id="1280" name="Google Shape;1280;p81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281" name="Google Shape;1281;p81"/>
            <p:cNvSpPr txBox="1"/>
            <p:nvPr/>
          </p:nvSpPr>
          <p:spPr>
            <a:xfrm>
              <a:off x="1714725" y="3397975"/>
              <a:ext cx="72378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Ada is a modern language that you can use on a variety of systems for a variety of purposes.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282" name="Google Shape;1282;p81"/>
          <p:cNvGrpSpPr/>
          <p:nvPr/>
        </p:nvGrpSpPr>
        <p:grpSpPr>
          <a:xfrm>
            <a:off x="430425" y="5306000"/>
            <a:ext cx="8283150" cy="752400"/>
            <a:chOff x="876675" y="4683200"/>
            <a:chExt cx="8283150" cy="752400"/>
          </a:xfrm>
        </p:grpSpPr>
        <p:sp>
          <p:nvSpPr>
            <p:cNvPr id="1283" name="Google Shape;1283;p81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284" name="Google Shape;1284;p81"/>
            <p:cNvSpPr txBox="1"/>
            <p:nvPr/>
          </p:nvSpPr>
          <p:spPr>
            <a:xfrm>
              <a:off x="1714725" y="4683200"/>
              <a:ext cx="74451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Employers are looking for developers that can engineer robust software &amp; Ada enables that!</a:t>
              </a:r>
              <a:endParaRPr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285" name="Google Shape;1285;p81"/>
          <p:cNvSpPr/>
          <p:nvPr/>
        </p:nvSpPr>
        <p:spPr>
          <a:xfrm>
            <a:off x="2728645" y="856550"/>
            <a:ext cx="3686700" cy="838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286" name="Google Shape;1286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05600" y="1047350"/>
            <a:ext cx="19431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0" name="Shape 1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1" name="Google Shape;1291;p82"/>
          <p:cNvSpPr/>
          <p:nvPr/>
        </p:nvSpPr>
        <p:spPr>
          <a:xfrm>
            <a:off x="877950" y="3527738"/>
            <a:ext cx="7388100" cy="893700"/>
          </a:xfrm>
          <a:prstGeom prst="rect">
            <a:avLst/>
          </a:prstGeom>
          <a:solidFill>
            <a:srgbClr val="5EA5E5"/>
          </a:solidFill>
          <a:ln cap="flat" cmpd="sng" w="7620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D966"/>
                </a:solidFill>
                <a:latin typeface="Open Sans"/>
                <a:ea typeface="Open Sans"/>
                <a:cs typeface="Open Sans"/>
                <a:sym typeface="Open Sans"/>
              </a:rPr>
              <a:t>http://mlhlocal.host/quiz</a:t>
            </a:r>
            <a:endParaRPr sz="3000">
              <a:solidFill>
                <a:srgbClr val="FFD966"/>
              </a:solidFill>
            </a:endParaRPr>
          </a:p>
        </p:txBody>
      </p:sp>
      <p:sp>
        <p:nvSpPr>
          <p:cNvPr id="1292" name="Google Shape;1292;p82"/>
          <p:cNvSpPr txBox="1"/>
          <p:nvPr/>
        </p:nvSpPr>
        <p:spPr>
          <a:xfrm>
            <a:off x="758550" y="2017738"/>
            <a:ext cx="7626900" cy="1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We created a fun quiz to test your knowledge and see what you learned from this workshop.  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293" name="Google Shape;1293;p82"/>
          <p:cNvSpPr txBox="1"/>
          <p:nvPr/>
        </p:nvSpPr>
        <p:spPr>
          <a:xfrm>
            <a:off x="-53025" y="1076288"/>
            <a:ext cx="91440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What did you learn today?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97" name="Shape 1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8" name="Google Shape;1298;p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2725" y="4972238"/>
            <a:ext cx="390525" cy="22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2" name="Shape 1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3" name="Google Shape;1303;p84"/>
          <p:cNvSpPr txBox="1"/>
          <p:nvPr/>
        </p:nvSpPr>
        <p:spPr>
          <a:xfrm>
            <a:off x="161550" y="1930150"/>
            <a:ext cx="8820900" cy="1028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30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Where to go from here...</a:t>
            </a:r>
            <a:endParaRPr b="1" i="1" sz="30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304" name="Google Shape;1304;p84"/>
          <p:cNvGrpSpPr/>
          <p:nvPr/>
        </p:nvGrpSpPr>
        <p:grpSpPr>
          <a:xfrm>
            <a:off x="430425" y="3053150"/>
            <a:ext cx="8674350" cy="752400"/>
            <a:chOff x="876675" y="2074250"/>
            <a:chExt cx="8674350" cy="752400"/>
          </a:xfrm>
        </p:grpSpPr>
        <p:sp>
          <p:nvSpPr>
            <p:cNvPr id="1305" name="Google Shape;1305;p84"/>
            <p:cNvSpPr/>
            <p:nvPr/>
          </p:nvSpPr>
          <p:spPr>
            <a:xfrm>
              <a:off x="876675" y="221100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1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306" name="Google Shape;1306;p84"/>
            <p:cNvSpPr txBox="1"/>
            <p:nvPr/>
          </p:nvSpPr>
          <p:spPr>
            <a:xfrm>
              <a:off x="1714725" y="2074250"/>
              <a:ext cx="78363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Explore the differences between Ada, C++, &amp; Java.</a:t>
              </a:r>
              <a:b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2400" u="sng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  <a:hlinkClick r:id="rId3"/>
                </a:rPr>
                <a:t>http://mlhlocal.host/adacore-ada-vs-java</a:t>
              </a:r>
              <a:endParaRPr sz="24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07" name="Google Shape;1307;p84"/>
          <p:cNvGrpSpPr/>
          <p:nvPr/>
        </p:nvGrpSpPr>
        <p:grpSpPr>
          <a:xfrm>
            <a:off x="430425" y="4179575"/>
            <a:ext cx="8075850" cy="752400"/>
            <a:chOff x="876675" y="3397975"/>
            <a:chExt cx="8075850" cy="752400"/>
          </a:xfrm>
        </p:grpSpPr>
        <p:sp>
          <p:nvSpPr>
            <p:cNvPr id="1308" name="Google Shape;1308;p84"/>
            <p:cNvSpPr/>
            <p:nvPr/>
          </p:nvSpPr>
          <p:spPr>
            <a:xfrm>
              <a:off x="876675" y="3496227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2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309" name="Google Shape;1309;p84"/>
            <p:cNvSpPr txBox="1"/>
            <p:nvPr/>
          </p:nvSpPr>
          <p:spPr>
            <a:xfrm>
              <a:off x="1714725" y="3397975"/>
              <a:ext cx="72378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Keep learning Ada &amp; SPARK.</a:t>
              </a:r>
              <a:b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lang="en" sz="2400" u="sng">
                  <a:solidFill>
                    <a:schemeClr val="hlink"/>
                  </a:solidFill>
                  <a:latin typeface="Open Sans"/>
                  <a:ea typeface="Open Sans"/>
                  <a:cs typeface="Open Sans"/>
                  <a:sym typeface="Open Sans"/>
                  <a:hlinkClick r:id="rId4"/>
                </a:rPr>
                <a:t>http://mlhlocal.host/learn-ada</a:t>
              </a:r>
              <a:endParaRPr b="1" sz="24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310" name="Google Shape;1310;p84"/>
          <p:cNvGrpSpPr/>
          <p:nvPr/>
        </p:nvGrpSpPr>
        <p:grpSpPr>
          <a:xfrm>
            <a:off x="430425" y="5306000"/>
            <a:ext cx="8493450" cy="752400"/>
            <a:chOff x="876675" y="4683200"/>
            <a:chExt cx="8493450" cy="752400"/>
          </a:xfrm>
        </p:grpSpPr>
        <p:sp>
          <p:nvSpPr>
            <p:cNvPr id="1311" name="Google Shape;1311;p84"/>
            <p:cNvSpPr/>
            <p:nvPr/>
          </p:nvSpPr>
          <p:spPr>
            <a:xfrm>
              <a:off x="876675" y="4781450"/>
              <a:ext cx="555900" cy="555900"/>
            </a:xfrm>
            <a:prstGeom prst="ellipse">
              <a:avLst/>
            </a:prstGeom>
            <a:solidFill>
              <a:srgbClr val="5EA5E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600">
                  <a:solidFill>
                    <a:srgbClr val="EAEAEA"/>
                  </a:solidFill>
                  <a:latin typeface="Open Sans ExtraBold"/>
                  <a:ea typeface="Open Sans ExtraBold"/>
                  <a:cs typeface="Open Sans ExtraBold"/>
                  <a:sym typeface="Open Sans ExtraBold"/>
                </a:rPr>
                <a:t>3</a:t>
              </a:r>
              <a:endParaRPr sz="2600">
                <a:solidFill>
                  <a:srgbClr val="EAEAEA"/>
                </a:solidFill>
                <a:latin typeface="Open Sans ExtraBold"/>
                <a:ea typeface="Open Sans ExtraBold"/>
                <a:cs typeface="Open Sans ExtraBold"/>
                <a:sym typeface="Open Sans ExtraBold"/>
              </a:endParaRPr>
            </a:p>
          </p:txBody>
        </p:sp>
        <p:sp>
          <p:nvSpPr>
            <p:cNvPr id="1312" name="Google Shape;1312;p84"/>
            <p:cNvSpPr txBox="1"/>
            <p:nvPr/>
          </p:nvSpPr>
          <p:spPr>
            <a:xfrm>
              <a:off x="1714725" y="4683200"/>
              <a:ext cx="7655400" cy="752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Complete the additional practice problems.</a:t>
              </a:r>
              <a:br>
                <a:rPr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</a:br>
              <a:r>
                <a:rPr i="1" lang="en" sz="2400">
                  <a:solidFill>
                    <a:srgbClr val="353535"/>
                  </a:solidFill>
                  <a:latin typeface="Open Sans"/>
                  <a:ea typeface="Open Sans"/>
                  <a:cs typeface="Open Sans"/>
                  <a:sym typeface="Open Sans"/>
                </a:rPr>
                <a:t>These problems &amp; way more are in your email!</a:t>
              </a:r>
              <a:endParaRPr b="1" i="1" sz="24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313" name="Google Shape;1313;p84"/>
          <p:cNvSpPr/>
          <p:nvPr/>
        </p:nvSpPr>
        <p:spPr>
          <a:xfrm>
            <a:off x="2728645" y="856550"/>
            <a:ext cx="3686700" cy="838800"/>
          </a:xfrm>
          <a:prstGeom prst="rect">
            <a:avLst/>
          </a:prstGeom>
          <a:solidFill>
            <a:srgbClr val="FFFFFF"/>
          </a:solidFill>
          <a:ln cap="flat" cmpd="sng" w="76200">
            <a:solidFill>
              <a:srgbClr val="35353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8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14" name="Google Shape;1314;p8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05600" y="1047350"/>
            <a:ext cx="1943100" cy="457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18" name="Shape 1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9" name="Google Shape;1319;p85"/>
          <p:cNvSpPr txBox="1"/>
          <p:nvPr/>
        </p:nvSpPr>
        <p:spPr>
          <a:xfrm>
            <a:off x="161550" y="645800"/>
            <a:ext cx="88209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Keep Learning Ada and SPARK</a:t>
            </a:r>
            <a:endParaRPr b="1" sz="28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0" name="Google Shape;1320;p85"/>
          <p:cNvSpPr txBox="1"/>
          <p:nvPr/>
        </p:nvSpPr>
        <p:spPr>
          <a:xfrm>
            <a:off x="161550" y="3400875"/>
            <a:ext cx="5011800" cy="22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Learn more about Ada and SPARK with the </a:t>
            </a:r>
            <a:r>
              <a:rPr lang="en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3"/>
              </a:rPr>
              <a:t>Introduction to Ada</a:t>
            </a:r>
            <a:r>
              <a:rPr lang="en"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4"/>
              </a:rPr>
              <a:t>Introduction to SPARK</a:t>
            </a:r>
            <a:r>
              <a:rPr lang="en"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courses on </a:t>
            </a:r>
            <a:r>
              <a:rPr lang="en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5"/>
              </a:rPr>
              <a:t>learn.adacore.com</a:t>
            </a:r>
            <a:r>
              <a:rPr lang="en"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. You can also try your new Ada and SPARK skills by visiting the </a:t>
            </a:r>
            <a:r>
              <a:rPr lang="en" sz="2200" u="sng">
                <a:solidFill>
                  <a:schemeClr val="hlink"/>
                </a:solidFill>
                <a:latin typeface="Open Sans"/>
                <a:ea typeface="Open Sans"/>
                <a:cs typeface="Open Sans"/>
                <a:sym typeface="Open Sans"/>
                <a:hlinkClick r:id="rId6"/>
              </a:rPr>
              <a:t>labs</a:t>
            </a:r>
            <a:r>
              <a:rPr lang="en" sz="2200">
                <a:solidFill>
                  <a:srgbClr val="353535"/>
                </a:solidFill>
                <a:latin typeface="Open Sans"/>
                <a:ea typeface="Open Sans"/>
                <a:cs typeface="Open Sans"/>
                <a:sym typeface="Open Sans"/>
              </a:rPr>
              <a:t> section.</a:t>
            </a:r>
            <a:endParaRPr b="1" sz="2200">
              <a:solidFill>
                <a:srgbClr val="35353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1" name="Google Shape;1321;p85"/>
          <p:cNvSpPr txBox="1"/>
          <p:nvPr/>
        </p:nvSpPr>
        <p:spPr>
          <a:xfrm>
            <a:off x="161550" y="1975325"/>
            <a:ext cx="8738100" cy="796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800">
                <a:solidFill>
                  <a:srgbClr val="292929"/>
                </a:solidFill>
                <a:latin typeface="Open Sans"/>
                <a:ea typeface="Open Sans"/>
                <a:cs typeface="Open Sans"/>
                <a:sym typeface="Open Sans"/>
              </a:rPr>
              <a:t>Introduction to Ada and Introduction to SPARK</a:t>
            </a:r>
            <a:endParaRPr b="1" i="1" sz="28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2" name="Google Shape;1322;p8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136400" y="3014775"/>
            <a:ext cx="3665851" cy="2964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p86"/>
          <p:cNvSpPr txBox="1"/>
          <p:nvPr/>
        </p:nvSpPr>
        <p:spPr>
          <a:xfrm>
            <a:off x="3230250" y="2305600"/>
            <a:ext cx="5445300" cy="31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Check your email for access to:</a:t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These workshop slides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Practice problems to keep learning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Deeper dives into key topics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Instructions to join the community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200"/>
              <a:buFont typeface="Open Sans"/>
              <a:buChar char="●"/>
            </a:pPr>
            <a:r>
              <a:rPr lang="en" sz="22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More opportunities from MLH!</a:t>
            </a:r>
            <a:endParaRPr sz="22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28" name="Google Shape;1328;p86"/>
          <p:cNvSpPr txBox="1"/>
          <p:nvPr/>
        </p:nvSpPr>
        <p:spPr>
          <a:xfrm>
            <a:off x="576450" y="408325"/>
            <a:ext cx="7991100" cy="777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rPr>
              <a:t>Learning shouldn’t stop when the workshop ends...</a:t>
            </a:r>
            <a:endParaRPr b="1" sz="3000">
              <a:solidFill>
                <a:srgbClr val="FFFFFF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329" name="Google Shape;1329;p8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425" y="2145272"/>
            <a:ext cx="2567475" cy="2567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3" name="Shape 1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4" name="Google Shape;1334;p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91875"/>
            <a:ext cx="1615275" cy="345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5" name="Google Shape;1335;p87"/>
          <p:cNvSpPr txBox="1"/>
          <p:nvPr/>
        </p:nvSpPr>
        <p:spPr>
          <a:xfrm>
            <a:off x="8354450" y="6524500"/>
            <a:ext cx="675600" cy="25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rPr>
              <a:t>v.0.0.2</a:t>
            </a:r>
            <a:endParaRPr sz="1000">
              <a:solidFill>
                <a:schemeClr val="lt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Ada vs. C, C++, &amp; Java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7" name="Google Shape;167;p25"/>
          <p:cNvSpPr txBox="1"/>
          <p:nvPr/>
        </p:nvSpPr>
        <p:spPr>
          <a:xfrm>
            <a:off x="136550" y="2692075"/>
            <a:ext cx="4535700" cy="40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rPr>
              <a:t>What is Ada good at?</a:t>
            </a:r>
            <a:endParaRPr b="1" sz="2200">
              <a:solidFill>
                <a:srgbClr val="5EA5E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Ada is a mature language that enables you to write efficient code on a variety of platforms.  It’s known for its: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Reliability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Maintainability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Testability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Formal Proofs (Bug-Free!)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Open Sans"/>
              <a:buChar char="●"/>
            </a:pPr>
            <a:r>
              <a:rPr lang="en" sz="1800">
                <a:latin typeface="Open Sans"/>
                <a:ea typeface="Open Sans"/>
                <a:cs typeface="Open Sans"/>
                <a:sym typeface="Open Sans"/>
              </a:rPr>
              <a:t>Human-Friendliness</a:t>
            </a:r>
            <a:endParaRPr sz="18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68" name="Google Shape;168;p25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In high reliability software, you are usually choosing between C, C++, Java, and Ada. So, why Ada?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69" name="Google Shape;169;p25"/>
          <p:cNvGrpSpPr/>
          <p:nvPr/>
        </p:nvGrpSpPr>
        <p:grpSpPr>
          <a:xfrm>
            <a:off x="4787250" y="2567700"/>
            <a:ext cx="4195200" cy="4047300"/>
            <a:chOff x="174700" y="3273600"/>
            <a:chExt cx="4195200" cy="4047300"/>
          </a:xfrm>
        </p:grpSpPr>
        <p:sp>
          <p:nvSpPr>
            <p:cNvPr id="170" name="Google Shape;170;p25"/>
            <p:cNvSpPr/>
            <p:nvPr/>
          </p:nvSpPr>
          <p:spPr>
            <a:xfrm>
              <a:off x="174700" y="3447600"/>
              <a:ext cx="4195200" cy="3873300"/>
            </a:xfrm>
            <a:prstGeom prst="rect">
              <a:avLst/>
            </a:prstGeom>
            <a:solidFill>
              <a:srgbClr val="5EA5E5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t/>
              </a:r>
              <a:endParaRPr b="0" i="0" sz="2500" u="none" cap="none" strike="noStrike">
                <a:solidFill>
                  <a:srgbClr val="FFFFFF"/>
                </a:solidFill>
                <a:latin typeface="Helvetica Neue Light"/>
                <a:ea typeface="Helvetica Neue Light"/>
                <a:cs typeface="Helvetica Neue Light"/>
                <a:sym typeface="Helvetica Neue Light"/>
              </a:endParaRPr>
            </a:p>
          </p:txBody>
        </p:sp>
        <p:sp>
          <p:nvSpPr>
            <p:cNvPr id="171" name="Google Shape;171;p25"/>
            <p:cNvSpPr/>
            <p:nvPr/>
          </p:nvSpPr>
          <p:spPr>
            <a:xfrm>
              <a:off x="174700" y="3273600"/>
              <a:ext cx="4195200" cy="348000"/>
            </a:xfrm>
            <a:prstGeom prst="rect">
              <a:avLst/>
            </a:prstGeom>
            <a:solidFill>
              <a:srgbClr val="292929"/>
            </a:solidFill>
            <a:ln cap="flat" cmpd="sng" w="25400">
              <a:solidFill>
                <a:srgbClr val="353535"/>
              </a:solidFill>
              <a:prstDash val="solid"/>
              <a:miter lim="400000"/>
              <a:headEnd len="sm" w="sm" type="none"/>
              <a:tailEnd len="sm" w="sm" type="none"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Font typeface="Helvetica Neue Light"/>
                <a:buNone/>
              </a:pPr>
              <a:r>
                <a:rPr b="1" lang="en" sz="1800">
                  <a:solidFill>
                    <a:srgbClr val="FFFFFF"/>
                  </a:solidFill>
                  <a:latin typeface="Open Sans"/>
                  <a:ea typeface="Open Sans"/>
                  <a:cs typeface="Open Sans"/>
                  <a:sym typeface="Open Sans"/>
                </a:rPr>
                <a:t>Ada’s Key Value</a:t>
              </a:r>
              <a:endParaRPr b="1" i="0" sz="1800" u="none" cap="none" strike="noStrike">
                <a:solidFill>
                  <a:srgbClr val="FFFFFF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sp>
        <p:nvSpPr>
          <p:cNvPr id="172" name="Google Shape;172;p25"/>
          <p:cNvSpPr txBox="1"/>
          <p:nvPr/>
        </p:nvSpPr>
        <p:spPr>
          <a:xfrm>
            <a:off x="4847975" y="3075300"/>
            <a:ext cx="4075200" cy="10725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Unlike C, C++, and Java, Ada can actually help you write </a:t>
            </a:r>
            <a:r>
              <a:rPr b="1"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more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reliable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and </a:t>
            </a:r>
            <a:r>
              <a:rPr lang="en" sz="1800" u="sng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maintainable</a:t>
            </a:r>
            <a:r>
              <a:rPr lang="en"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code.</a:t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3" name="Google Shape;17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9925" y="4147800"/>
            <a:ext cx="2209849" cy="22098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4" name="Google Shape;174;p25"/>
          <p:cNvCxnSpPr/>
          <p:nvPr/>
        </p:nvCxnSpPr>
        <p:spPr>
          <a:xfrm flipH="1">
            <a:off x="6229625" y="4656800"/>
            <a:ext cx="1310700" cy="1171800"/>
          </a:xfrm>
          <a:prstGeom prst="straightConnector1">
            <a:avLst/>
          </a:prstGeom>
          <a:noFill/>
          <a:ln cap="flat" cmpd="sng" w="1143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When would you want to use Ada?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80" name="Google Shape;180;p26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You could use Ada for just about anything, but it’s especially useful for writing...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grpSp>
        <p:nvGrpSpPr>
          <p:cNvPr id="181" name="Google Shape;181;p26"/>
          <p:cNvGrpSpPr/>
          <p:nvPr/>
        </p:nvGrpSpPr>
        <p:grpSpPr>
          <a:xfrm>
            <a:off x="161538" y="2749425"/>
            <a:ext cx="2607900" cy="3865825"/>
            <a:chOff x="161538" y="2595225"/>
            <a:chExt cx="2607900" cy="3865825"/>
          </a:xfrm>
        </p:grpSpPr>
        <p:pic>
          <p:nvPicPr>
            <p:cNvPr id="182" name="Google Shape;182;p26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543700" y="3512150"/>
              <a:ext cx="1843575" cy="184357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83" name="Google Shape;183;p26"/>
            <p:cNvSpPr txBox="1"/>
            <p:nvPr/>
          </p:nvSpPr>
          <p:spPr>
            <a:xfrm>
              <a:off x="161538" y="5448250"/>
              <a:ext cx="26079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Open Sans"/>
                  <a:ea typeface="Open Sans"/>
                  <a:cs typeface="Open Sans"/>
                  <a:sym typeface="Open Sans"/>
                </a:rPr>
                <a:t>Planes, trains, spaceships, boats, etc.</a:t>
              </a:r>
              <a:endParaRPr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4" name="Google Shape;184;p26"/>
            <p:cNvSpPr txBox="1"/>
            <p:nvPr/>
          </p:nvSpPr>
          <p:spPr>
            <a:xfrm>
              <a:off x="161538" y="2595225"/>
              <a:ext cx="26079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</a:rPr>
                <a:t>High-Integrity Embedded Systems</a:t>
              </a:r>
              <a:endParaRPr b="1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grpSp>
        <p:nvGrpSpPr>
          <p:cNvPr id="185" name="Google Shape;185;p26"/>
          <p:cNvGrpSpPr/>
          <p:nvPr/>
        </p:nvGrpSpPr>
        <p:grpSpPr>
          <a:xfrm>
            <a:off x="3268038" y="2749425"/>
            <a:ext cx="2607900" cy="3865825"/>
            <a:chOff x="161538" y="2595225"/>
            <a:chExt cx="2607900" cy="3865825"/>
          </a:xfrm>
        </p:grpSpPr>
        <p:sp>
          <p:nvSpPr>
            <p:cNvPr id="186" name="Google Shape;186;p26"/>
            <p:cNvSpPr txBox="1"/>
            <p:nvPr/>
          </p:nvSpPr>
          <p:spPr>
            <a:xfrm>
              <a:off x="161538" y="5448250"/>
              <a:ext cx="26079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solidFill>
                    <a:schemeClr val="dk1"/>
                  </a:solidFill>
                  <a:latin typeface="Open Sans"/>
                  <a:ea typeface="Open Sans"/>
                  <a:cs typeface="Open Sans"/>
                  <a:sym typeface="Open Sans"/>
                </a:rPr>
                <a:t>Applications that need to last for 20+ years.</a:t>
              </a:r>
              <a:endParaRPr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87" name="Google Shape;187;p26"/>
            <p:cNvSpPr txBox="1"/>
            <p:nvPr/>
          </p:nvSpPr>
          <p:spPr>
            <a:xfrm>
              <a:off x="161538" y="2595225"/>
              <a:ext cx="26079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</a:rPr>
                <a:t>Long-Lived Applications</a:t>
              </a:r>
              <a:endParaRPr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88" name="Google Shape;188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7175" y="3816275"/>
            <a:ext cx="1669650" cy="166967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9" name="Google Shape;189;p26"/>
          <p:cNvGrpSpPr/>
          <p:nvPr/>
        </p:nvGrpSpPr>
        <p:grpSpPr>
          <a:xfrm>
            <a:off x="6374538" y="2749425"/>
            <a:ext cx="2607900" cy="3865825"/>
            <a:chOff x="161538" y="2595225"/>
            <a:chExt cx="2607900" cy="3865825"/>
          </a:xfrm>
        </p:grpSpPr>
        <p:sp>
          <p:nvSpPr>
            <p:cNvPr id="190" name="Google Shape;190;p26"/>
            <p:cNvSpPr txBox="1"/>
            <p:nvPr/>
          </p:nvSpPr>
          <p:spPr>
            <a:xfrm>
              <a:off x="161538" y="5448250"/>
              <a:ext cx="2607900" cy="10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800">
                  <a:latin typeface="Open Sans"/>
                  <a:ea typeface="Open Sans"/>
                  <a:cs typeface="Open Sans"/>
                  <a:sym typeface="Open Sans"/>
                </a:rPr>
                <a:t>Autonomous cars, railroad signals, etc.</a:t>
              </a:r>
              <a:endParaRPr sz="1800">
                <a:latin typeface="Open Sans"/>
                <a:ea typeface="Open Sans"/>
                <a:cs typeface="Open Sans"/>
                <a:sym typeface="Open Sans"/>
              </a:endParaRPr>
            </a:p>
          </p:txBody>
        </p:sp>
        <p:sp>
          <p:nvSpPr>
            <p:cNvPr id="191" name="Google Shape;191;p26"/>
            <p:cNvSpPr txBox="1"/>
            <p:nvPr/>
          </p:nvSpPr>
          <p:spPr>
            <a:xfrm>
              <a:off x="161538" y="2595225"/>
              <a:ext cx="2607900" cy="8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rgbClr val="5EA5E5"/>
                  </a:solidFill>
                  <a:latin typeface="Open Sans"/>
                  <a:ea typeface="Open Sans"/>
                  <a:cs typeface="Open Sans"/>
                  <a:sym typeface="Open Sans"/>
                </a:rPr>
                <a:t>Apps where Human Lives are at Stake</a:t>
              </a:r>
              <a:endParaRPr b="1" sz="1800">
                <a:solidFill>
                  <a:srgbClr val="5EA5E5"/>
                </a:solidFill>
                <a:latin typeface="Open Sans"/>
                <a:ea typeface="Open Sans"/>
                <a:cs typeface="Open Sans"/>
                <a:sym typeface="Open Sans"/>
              </a:endParaRPr>
            </a:p>
          </p:txBody>
        </p:sp>
      </p:grpSp>
      <p:pic>
        <p:nvPicPr>
          <p:cNvPr id="192" name="Google Shape;192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05697" y="3478288"/>
            <a:ext cx="2345625" cy="2345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7"/>
          <p:cNvSpPr txBox="1"/>
          <p:nvPr/>
        </p:nvSpPr>
        <p:spPr>
          <a:xfrm>
            <a:off x="161550" y="578150"/>
            <a:ext cx="88209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Who uses Ada?</a:t>
            </a:r>
            <a:endParaRPr b="1" sz="3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8" name="Google Shape;198;p27"/>
          <p:cNvSpPr txBox="1"/>
          <p:nvPr/>
        </p:nvSpPr>
        <p:spPr>
          <a:xfrm>
            <a:off x="373950" y="1402550"/>
            <a:ext cx="8396100" cy="82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Ada is used by both big &amp; small organizations to write 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mission critical software that is bug-free!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9" name="Google Shape;19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0375" y="2544975"/>
            <a:ext cx="1276688" cy="127668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62650" y="2544975"/>
            <a:ext cx="2201213" cy="12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7197" y="2771128"/>
            <a:ext cx="1585337" cy="8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95310" y="4499714"/>
            <a:ext cx="1522336" cy="1276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66975" y="4556938"/>
            <a:ext cx="1162225" cy="1162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83738" y="4893547"/>
            <a:ext cx="1941855" cy="3087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91688" y="4576705"/>
            <a:ext cx="1585326" cy="1122755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7"/>
          <p:cNvSpPr txBox="1"/>
          <p:nvPr/>
        </p:nvSpPr>
        <p:spPr>
          <a:xfrm>
            <a:off x="373950" y="6211750"/>
            <a:ext cx="8396100" cy="46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latin typeface="Open Sans"/>
                <a:ea typeface="Open Sans"/>
                <a:cs typeface="Open Sans"/>
                <a:sym typeface="Open Sans"/>
              </a:rPr>
              <a:t>And so many more...</a:t>
            </a:r>
            <a:endParaRPr sz="2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2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091700" y="2544986"/>
            <a:ext cx="1522350" cy="1137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MLH Localhost Them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